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6" r:id="rId1"/>
  </p:sldMasterIdLst>
  <p:notesMasterIdLst>
    <p:notesMasterId r:id="rId46"/>
  </p:notesMasterIdLst>
  <p:sldIdLst>
    <p:sldId id="256" r:id="rId2"/>
    <p:sldId id="291" r:id="rId3"/>
    <p:sldId id="264" r:id="rId4"/>
    <p:sldId id="260" r:id="rId5"/>
    <p:sldId id="261" r:id="rId6"/>
    <p:sldId id="285" r:id="rId7"/>
    <p:sldId id="286" r:id="rId8"/>
    <p:sldId id="288" r:id="rId9"/>
    <p:sldId id="287" r:id="rId10"/>
    <p:sldId id="289" r:id="rId11"/>
    <p:sldId id="293" r:id="rId12"/>
    <p:sldId id="294" r:id="rId13"/>
    <p:sldId id="325" r:id="rId14"/>
    <p:sldId id="265" r:id="rId15"/>
    <p:sldId id="459" r:id="rId16"/>
    <p:sldId id="460" r:id="rId17"/>
    <p:sldId id="292" r:id="rId18"/>
    <p:sldId id="296" r:id="rId19"/>
    <p:sldId id="297" r:id="rId20"/>
    <p:sldId id="316" r:id="rId21"/>
    <p:sldId id="317" r:id="rId22"/>
    <p:sldId id="259" r:id="rId23"/>
    <p:sldId id="461" r:id="rId24"/>
    <p:sldId id="318" r:id="rId25"/>
    <p:sldId id="320" r:id="rId26"/>
    <p:sldId id="295" r:id="rId27"/>
    <p:sldId id="257" r:id="rId28"/>
    <p:sldId id="323" r:id="rId29"/>
    <p:sldId id="258" r:id="rId30"/>
    <p:sldId id="298" r:id="rId31"/>
    <p:sldId id="322" r:id="rId32"/>
    <p:sldId id="311" r:id="rId33"/>
    <p:sldId id="312" r:id="rId34"/>
    <p:sldId id="313" r:id="rId35"/>
    <p:sldId id="314" r:id="rId36"/>
    <p:sldId id="300" r:id="rId37"/>
    <p:sldId id="301" r:id="rId38"/>
    <p:sldId id="303" r:id="rId39"/>
    <p:sldId id="315" r:id="rId40"/>
    <p:sldId id="321" r:id="rId41"/>
    <p:sldId id="306" r:id="rId42"/>
    <p:sldId id="307" r:id="rId43"/>
    <p:sldId id="308" r:id="rId44"/>
    <p:sldId id="309" r:id="rId45"/>
  </p:sldIdLst>
  <p:sldSz cx="12192000" cy="6858000"/>
  <p:notesSz cx="6858000" cy="9144000"/>
  <p:embeddedFontLs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等线" panose="02010600030101010101" pitchFamily="2" charset="-122"/>
      <p:regular r:id="rId51"/>
      <p:bold r:id="rId52"/>
    </p:embeddedFont>
    <p:embeddedFont>
      <p:font typeface="思源黑体 CN" panose="020B0500000000000000" pitchFamily="34" charset="-122"/>
      <p:regular r:id="rId53"/>
      <p:bold r:id="rId54"/>
    </p:embeddedFont>
    <p:embeddedFont>
      <p:font typeface="思源黑体 CN Medium" panose="020B0600000000000000" pitchFamily="34" charset="-122"/>
      <p:regular r:id="rId55"/>
    </p:embeddedFont>
    <p:embeddedFont>
      <p:font typeface="思源黑体 CN Normal" panose="020B0400000000000000" pitchFamily="34" charset="-122"/>
      <p:regular r:id="rId5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dBHfOsQ2IuVlEW91af9hbw==" hashData="dRfsBbH50YvLzdK8m0CbBJcf4OJJnnYAz9V5+YWbkMDWEiT70jmX/MmANUD14yUg3rXfI6NkZz7CNuFCS1zsa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9" autoAdjust="0"/>
    <p:restoredTop sz="87815" autoAdjust="0"/>
  </p:normalViewPr>
  <p:slideViewPr>
    <p:cSldViewPr snapToGrid="0">
      <p:cViewPr varScale="1">
        <p:scale>
          <a:sx n="159" d="100"/>
          <a:sy n="159" d="100"/>
        </p:scale>
        <p:origin x="6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60E5C-DFD2-49E6-BDEC-4F920B159C80}" type="datetimeFigureOut">
              <a:rPr lang="zh-CN" altLang="en-US" smtClean="0"/>
              <a:t>2024/6/13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77DA4-6529-4E7C-B2A1-78B64822C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519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form</a:t>
            </a:r>
            <a:r>
              <a:rPr lang="zh-CN" altLang="en-US" dirty="0"/>
              <a:t>可以绑定</a:t>
            </a:r>
            <a:r>
              <a:rPr lang="en-US" altLang="zh-CN" dirty="0" err="1"/>
              <a:t>formdata</a:t>
            </a:r>
            <a:r>
              <a:rPr lang="zh-CN" altLang="en-US" dirty="0"/>
              <a:t>和</a:t>
            </a:r>
            <a:r>
              <a:rPr lang="en-US" altLang="zh-CN" dirty="0" err="1"/>
              <a:t>url</a:t>
            </a:r>
            <a:r>
              <a:rPr lang="zh-CN" altLang="en-US" dirty="0"/>
              <a:t>里的参数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77DA4-6529-4E7C-B2A1-78B64822CB0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892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rune</a:t>
            </a:r>
            <a:r>
              <a:rPr kumimoji="1" lang="zh-CN" altLang="en-US" dirty="0"/>
              <a:t>是</a:t>
            </a:r>
            <a:r>
              <a:rPr kumimoji="1" lang="en-US" altLang="zh-CN" dirty="0"/>
              <a:t>int32</a:t>
            </a:r>
            <a:r>
              <a:rPr kumimoji="1" lang="zh-CN" altLang="en-US" dirty="0"/>
              <a:t>的别名，</a:t>
            </a:r>
            <a:r>
              <a:rPr kumimoji="1" lang="en-US" altLang="zh-CN" dirty="0"/>
              <a:t>4</a:t>
            </a:r>
            <a:r>
              <a:rPr kumimoji="1" lang="zh-CN" altLang="en-US" dirty="0"/>
              <a:t>个字节，它不一定是有效的</a:t>
            </a:r>
            <a:r>
              <a:rPr kumimoji="1" lang="en-US" altLang="zh-CN" dirty="0" err="1"/>
              <a:t>unicode</a:t>
            </a:r>
            <a:r>
              <a:rPr kumimoji="1" lang="zh-CN" altLang="en-US"/>
              <a:t>编码</a:t>
            </a:r>
            <a:endParaRPr kumimoji="1"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8A48-7ADC-4847-B2F4-1C17F3D4E9D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686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\w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：匹配包括下划线的任何单词字符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unicode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字符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8A48-7ADC-4847-B2F4-1C17F3D4E9D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3213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452895-2ECA-4FB1-8F12-B8471A2072E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627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77DA4-6529-4E7C-B2A1-78B64822CB0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817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1200" dirty="0" err="1"/>
              <a:t>Upgrade:websocket</a:t>
            </a:r>
            <a:r>
              <a:rPr kumimoji="1" lang="zh-CN" altLang="en-US" sz="1200" dirty="0"/>
              <a:t>和</a:t>
            </a:r>
            <a:r>
              <a:rPr kumimoji="1" lang="en-US" altLang="zh-CN" sz="1200" dirty="0" err="1"/>
              <a:t>Connection:Upgrade</a:t>
            </a:r>
            <a:r>
              <a:rPr kumimoji="1" lang="zh-CN" altLang="en-US" sz="1200" dirty="0"/>
              <a:t>指明使用</a:t>
            </a:r>
            <a:r>
              <a:rPr lang="en-US" altLang="zh-CN" sz="1200" dirty="0"/>
              <a:t>WebSocket</a:t>
            </a:r>
            <a:r>
              <a:rPr lang="zh-CN" altLang="en-US" sz="1200" dirty="0"/>
              <a:t>协议</a:t>
            </a:r>
            <a:endParaRPr lang="en-US" altLang="zh-CN" sz="1200" dirty="0"/>
          </a:p>
          <a:p>
            <a:r>
              <a:rPr lang="en-US" altLang="zh-CN" sz="1200" dirty="0"/>
              <a:t>Sec-WebSocket-Version </a:t>
            </a:r>
            <a:r>
              <a:rPr lang="zh-CN" altLang="en-US" sz="1200" dirty="0"/>
              <a:t>指定</a:t>
            </a:r>
            <a:r>
              <a:rPr lang="en-US" altLang="zh-CN" sz="1200" dirty="0" err="1"/>
              <a:t>Websocket</a:t>
            </a:r>
            <a:r>
              <a:rPr lang="zh-CN" altLang="en-US" sz="1200" dirty="0"/>
              <a:t>协议版本</a:t>
            </a:r>
            <a:endParaRPr lang="en-US" altLang="zh-CN" sz="1200" dirty="0"/>
          </a:p>
          <a:p>
            <a:r>
              <a:rPr lang="en-US" altLang="zh-CN" sz="1200" dirty="0"/>
              <a:t>Sec-WebSocket-Key</a:t>
            </a:r>
            <a:r>
              <a:rPr lang="zh-CN" altLang="en-US" sz="1200" dirty="0"/>
              <a:t>是一个</a:t>
            </a:r>
            <a:r>
              <a:rPr lang="en-US" altLang="zh-CN" sz="1200" dirty="0"/>
              <a:t>Base64 encode</a:t>
            </a:r>
            <a:r>
              <a:rPr lang="zh-CN" altLang="en-US" sz="1200" dirty="0"/>
              <a:t>的值，是浏览器随机生成的</a:t>
            </a:r>
            <a:endParaRPr lang="en-US" altLang="zh-CN" sz="1200" dirty="0"/>
          </a:p>
          <a:p>
            <a:r>
              <a:rPr lang="zh-CN" altLang="en-US" sz="1200" dirty="0"/>
              <a:t>服务端收到</a:t>
            </a:r>
            <a:r>
              <a:rPr lang="en-US" altLang="zh-CN" sz="1200" dirty="0"/>
              <a:t>Sec-WebSocket-Key</a:t>
            </a:r>
            <a:r>
              <a:rPr lang="zh-CN" altLang="en-US" sz="1200" dirty="0"/>
              <a:t>后拼接上一个固定的</a:t>
            </a:r>
            <a:r>
              <a:rPr lang="en-US" altLang="zh-CN" sz="1200" dirty="0"/>
              <a:t>GUID</a:t>
            </a:r>
            <a:r>
              <a:rPr lang="zh-CN" altLang="en-US" sz="1200" dirty="0"/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“258EAFA5-E914-47DA-95CA-C5AB0DC85B11”</a:t>
            </a:r>
            <a:r>
              <a:rPr lang="zh-CN" altLang="en-US" sz="1200" dirty="0"/>
              <a:t>），进行一次</a:t>
            </a:r>
            <a:r>
              <a:rPr lang="en-US" altLang="zh-CN" sz="1200" dirty="0"/>
              <a:t>SHA-1</a:t>
            </a:r>
            <a:r>
              <a:rPr lang="zh-CN" altLang="en-US" sz="1200" dirty="0"/>
              <a:t>摘要，再转成</a:t>
            </a:r>
            <a:r>
              <a:rPr lang="en-US" altLang="zh-CN" sz="1200" dirty="0"/>
              <a:t>Base64</a:t>
            </a:r>
            <a:r>
              <a:rPr lang="zh-CN" altLang="en-US" sz="1200" dirty="0"/>
              <a:t>编码，得到</a:t>
            </a:r>
            <a:r>
              <a:rPr lang="en-US" altLang="zh-CN" sz="1200" dirty="0"/>
              <a:t>Sec-WebSocket-Accept</a:t>
            </a:r>
            <a:r>
              <a:rPr lang="zh-CN" altLang="en-US" sz="1200" dirty="0"/>
              <a:t>返回给客户端。客户端对本地的</a:t>
            </a:r>
            <a:r>
              <a:rPr lang="en-US" altLang="zh-CN" sz="1200" dirty="0"/>
              <a:t>Sec-WebSocket-Key</a:t>
            </a:r>
            <a:r>
              <a:rPr lang="zh-CN" altLang="en-US" sz="1200" dirty="0"/>
              <a:t>执行同样的操作跟服务端返回的结果进行对比，如果不一致会返回错误关闭连接。如此操作是为了把</a:t>
            </a:r>
            <a:r>
              <a:rPr lang="en-US" altLang="zh-CN" sz="1200" dirty="0" err="1"/>
              <a:t>websocket</a:t>
            </a:r>
            <a:r>
              <a:rPr lang="zh-CN" altLang="en-US" sz="1200" dirty="0"/>
              <a:t> </a:t>
            </a:r>
            <a:r>
              <a:rPr lang="en-US" altLang="zh-CN" sz="1200" dirty="0"/>
              <a:t>header</a:t>
            </a:r>
            <a:r>
              <a:rPr lang="zh-CN" altLang="en-US" sz="1200" dirty="0"/>
              <a:t>跟</a:t>
            </a:r>
            <a:r>
              <a:rPr lang="en-US" altLang="zh-CN" sz="1200" dirty="0"/>
              <a:t>http</a:t>
            </a:r>
            <a:r>
              <a:rPr lang="zh-CN" altLang="en-US" sz="1200" dirty="0"/>
              <a:t> </a:t>
            </a:r>
            <a:r>
              <a:rPr lang="en-US" altLang="zh-CN" sz="1200" dirty="0"/>
              <a:t>header</a:t>
            </a:r>
            <a:r>
              <a:rPr lang="zh-CN" altLang="en-US" sz="1200" dirty="0"/>
              <a:t>区分开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4034A-FEDE-C54D-B31F-3363DCE09FC6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777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77DA4-6529-4E7C-B2A1-78B64822CB0D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081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864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56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4840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3033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97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155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526085-E98A-7FCB-9FB5-8B78F43CD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3439EE-0F42-493E-8B58-24C5B3691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05C2-234A-4436-B60E-AC62263EA583}" type="datetimeFigureOut">
              <a:rPr lang="zh-CN" altLang="en-US" smtClean="0"/>
              <a:t>2024/6/13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A00BAD-9018-E8E0-946A-9C1A42F7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4B4C4-2698-A7CB-71C6-CAED0708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AF289-788D-44C0-B29E-935AD55DBF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034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C9AFD-EC47-5B48-B355-524771EFB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4701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3F70947-A68B-A545-A9FA-73D8E1BA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6F2B-DB7E-FE4B-B0E2-D9403763C51E}" type="datetimeFigureOut">
              <a:rPr kumimoji="1" lang="zh-CN" altLang="en-US" smtClean="0"/>
              <a:t>2024/6/13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17A07C-0FC8-AB40-B18D-A285E135B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A3AFC2-6A89-F34C-B988-9B9980233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51C7-B9DE-2E47-869D-9CEA547567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20822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315633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eveloper.open-douyin.com/docs/resource/zh-CN/dop/develop/sdk/web-app/web/permission/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veloper.open-douyin.com/docs/resource/zh-CN/dop/develop/app-mgmt/create-mobile-and-web-app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open-douyin.com/docs/resource/zh-CN/dop/develop/openapi/account-permission/douyin-get-permission-code" TargetMode="External"/><Relationship Id="rId2" Type="http://schemas.openxmlformats.org/officeDocument/2006/relationships/hyperlink" Target="https://developer.open-douyi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eveloper.open-douyin.com/docs/resource/zh-CN/dop/develop/openapi/account-management/get-account-open-info" TargetMode="External"/><Relationship Id="rId4" Type="http://schemas.openxmlformats.org/officeDocument/2006/relationships/hyperlink" Target="https://developer.open-douyin.com/docs/resource/zh-CN/dop/develop/openapi/account-permission/get-access-toke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Web</a:t>
            </a:r>
            <a:r>
              <a:rPr lang="zh-CN" altLang="en-US" dirty="0"/>
              <a:t>开发</a:t>
            </a:r>
          </a:p>
        </p:txBody>
      </p:sp>
    </p:spTree>
    <p:extLst>
      <p:ext uri="{BB962C8B-B14F-4D97-AF65-F5344CB8AC3E}">
        <p14:creationId xmlns:p14="http://schemas.microsoft.com/office/powerpoint/2010/main" val="1529876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151CCC-55E1-9B46-86C1-1213A4589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自定义校验器</a:t>
            </a:r>
            <a:endParaRPr kumimoji="1" lang="zh-CN" altLang="en-US" dirty="0"/>
          </a:p>
        </p:txBody>
      </p:sp>
      <p:sp>
        <p:nvSpPr>
          <p:cNvPr id="4" name="剪去单角的矩形 3">
            <a:extLst>
              <a:ext uri="{FF2B5EF4-FFF2-40B4-BE49-F238E27FC236}">
                <a16:creationId xmlns:a16="http://schemas.microsoft.com/office/drawing/2014/main" id="{3B2F7D09-43FC-2C43-B9D5-78E1D382E615}"/>
              </a:ext>
            </a:extLst>
          </p:cNvPr>
          <p:cNvSpPr/>
          <p:nvPr/>
        </p:nvSpPr>
        <p:spPr>
          <a:xfrm>
            <a:off x="838200" y="1690688"/>
            <a:ext cx="10515600" cy="4802187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var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beforeToday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validator.Func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=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func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fl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validator.FieldLevel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bool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if date, ok :=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fl.Field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().Interface().(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time.Time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 ok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today :=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time.Now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if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date.Before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(today)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return true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} else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	return false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}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} else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	return false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}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//</a:t>
            </a:r>
            <a:r>
              <a:rPr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注册验证器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if v, ok :=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binding.Validator.Engine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().(*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validator.Validate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); ok {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	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v.RegisterValidation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("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before_today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", </a:t>
            </a:r>
            <a:r>
              <a:rPr lang="en-US" altLang="zh-CN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beforeToday</a:t>
            </a:r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r>
              <a:rPr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129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/>
              <a:t>中间件的实现原理</a:t>
            </a:r>
          </a:p>
        </p:txBody>
      </p:sp>
    </p:spTree>
    <p:extLst>
      <p:ext uri="{BB962C8B-B14F-4D97-AF65-F5344CB8AC3E}">
        <p14:creationId xmlns:p14="http://schemas.microsoft.com/office/powerpoint/2010/main" val="357703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A4F11-0C5C-877D-F520-47A66274C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/>
              <a:t>中间件的实现原理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EF0766-F717-09D1-6951-AC995D974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http. </a:t>
            </a:r>
            <a:r>
              <a:rPr lang="da-DK" altLang="zh-CN" dirty="0"/>
              <a:t>ListenAndServe(addr string, handler </a:t>
            </a:r>
            <a:r>
              <a:rPr lang="en-US" altLang="zh-CN" dirty="0"/>
              <a:t>http. </a:t>
            </a:r>
            <a:r>
              <a:rPr lang="da-DK" altLang="zh-CN" dirty="0"/>
              <a:t>Handler)</a:t>
            </a:r>
            <a:r>
              <a:rPr lang="zh-CN" altLang="en-US" dirty="0"/>
              <a:t>启动</a:t>
            </a:r>
            <a:r>
              <a:rPr lang="en-US" altLang="zh-CN" dirty="0"/>
              <a:t>http</a:t>
            </a:r>
            <a:r>
              <a:rPr lang="zh-CN" altLang="en-US" dirty="0"/>
              <a:t>服务时传一个</a:t>
            </a:r>
            <a:r>
              <a:rPr lang="en-US" altLang="zh-CN" dirty="0"/>
              <a:t>Handler</a:t>
            </a:r>
            <a:r>
              <a:rPr lang="zh-CN" altLang="en-US" dirty="0"/>
              <a:t>进来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xxxMiddleWare</a:t>
            </a:r>
            <a:r>
              <a:rPr lang="en-US" altLang="zh-CN" dirty="0"/>
              <a:t>(next </a:t>
            </a:r>
            <a:r>
              <a:rPr lang="en-US" altLang="zh-CN" dirty="0" err="1"/>
              <a:t>http.Handler</a:t>
            </a:r>
            <a:r>
              <a:rPr lang="en-US" altLang="zh-CN" dirty="0"/>
              <a:t>) </a:t>
            </a:r>
            <a:r>
              <a:rPr lang="en-US" altLang="zh-CN" dirty="0" err="1"/>
              <a:t>http.Handler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rgbClr val="F76212"/>
                </a:solidFill>
              </a:rPr>
              <a:t>中间件本质上一个</a:t>
            </a:r>
            <a:r>
              <a:rPr lang="en-US" altLang="zh-CN" dirty="0" err="1">
                <a:solidFill>
                  <a:srgbClr val="F76212"/>
                </a:solidFill>
              </a:rPr>
              <a:t>http.Handler</a:t>
            </a:r>
            <a:r>
              <a:rPr lang="zh-CN" altLang="en-US" dirty="0"/>
              <a:t>，实际上是</a:t>
            </a:r>
            <a:r>
              <a:rPr lang="en-US" altLang="zh-CN" dirty="0" err="1"/>
              <a:t>http.Handler</a:t>
            </a:r>
            <a:r>
              <a:rPr lang="zh-CN" altLang="en-US" dirty="0"/>
              <a:t>的层层嵌套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07713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https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247051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9D744A-E833-D9BD-AC40-9FA40E48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自签名证书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4306C1-9AC1-514D-2E81-FACBE378F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2800" dirty="0"/>
              <a:t>生成</a:t>
            </a:r>
            <a:r>
              <a:rPr lang="en-US" altLang="zh-CN" sz="2800" dirty="0"/>
              <a:t>server</a:t>
            </a:r>
            <a:r>
              <a:rPr lang="zh-CN" altLang="en-US" sz="2800" dirty="0"/>
              <a:t>的私钥（由私钥可以生成公钥）</a:t>
            </a:r>
            <a:endParaRPr lang="en-US" altLang="zh-CN" sz="2800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altLang="zh-CN" sz="2400" dirty="0" err="1"/>
              <a:t>openssl</a:t>
            </a:r>
            <a:r>
              <a:rPr lang="en-US" altLang="zh-CN" sz="2400" dirty="0"/>
              <a:t> </a:t>
            </a:r>
            <a:r>
              <a:rPr lang="en-US" altLang="zh-CN" sz="2400" dirty="0" err="1"/>
              <a:t>genrsa</a:t>
            </a:r>
            <a:r>
              <a:rPr lang="en-US" altLang="zh-CN" sz="2400" dirty="0"/>
              <a:t> -out </a:t>
            </a:r>
            <a:r>
              <a:rPr lang="en-US" altLang="zh-CN" sz="2400" dirty="0" err="1"/>
              <a:t>server.priv</a:t>
            </a:r>
            <a:r>
              <a:rPr lang="en-US" altLang="zh-CN" sz="2400" dirty="0"/>
              <a:t> 2048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dirty="0"/>
              <a:t>生成自签名证书</a:t>
            </a:r>
            <a:r>
              <a:rPr lang="zh-CN" altLang="en-US" sz="2800" dirty="0"/>
              <a:t>，有效其</a:t>
            </a:r>
            <a:r>
              <a:rPr lang="en-US" altLang="zh-CN" sz="2800" dirty="0"/>
              <a:t>10</a:t>
            </a:r>
            <a:r>
              <a:rPr lang="zh-CN" altLang="en-US" sz="2800" dirty="0"/>
              <a:t>年</a:t>
            </a:r>
            <a:r>
              <a:rPr lang="zh-CN" altLang="en-US" dirty="0"/>
              <a:t>。证书里包含</a:t>
            </a:r>
            <a:r>
              <a:rPr lang="en-US" altLang="zh-CN" dirty="0"/>
              <a:t>server</a:t>
            </a:r>
            <a:r>
              <a:rPr lang="zh-CN" altLang="en-US" dirty="0"/>
              <a:t>的公钥和签发者信息</a:t>
            </a:r>
            <a:endParaRPr lang="en-US" altLang="zh-CN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altLang="zh-CN" dirty="0" err="1"/>
              <a:t>openssl</a:t>
            </a:r>
            <a:r>
              <a:rPr lang="en-US" altLang="zh-CN" dirty="0"/>
              <a:t> req -x509 -new -nodes -key </a:t>
            </a:r>
            <a:r>
              <a:rPr lang="en-US" altLang="zh-CN" dirty="0" err="1"/>
              <a:t>server.priv</a:t>
            </a:r>
            <a:r>
              <a:rPr lang="en-US" altLang="zh-CN" dirty="0"/>
              <a:t> -subj "/CN=localhost" -</a:t>
            </a:r>
            <a:r>
              <a:rPr lang="en-US" altLang="zh-CN" dirty="0" err="1"/>
              <a:t>addext</a:t>
            </a:r>
            <a:r>
              <a:rPr lang="en-US" altLang="zh-CN" dirty="0"/>
              <a:t> "</a:t>
            </a:r>
            <a:r>
              <a:rPr lang="en-US" altLang="zh-CN" dirty="0" err="1"/>
              <a:t>subjectAltName</a:t>
            </a:r>
            <a:r>
              <a:rPr lang="en-US" altLang="zh-CN" dirty="0"/>
              <a:t>=</a:t>
            </a:r>
            <a:r>
              <a:rPr lang="en-US" altLang="zh-CN" dirty="0" err="1"/>
              <a:t>DNS:localhost</a:t>
            </a:r>
            <a:r>
              <a:rPr lang="en-US" altLang="zh-CN" dirty="0"/>
              <a:t>" -days 3650 -out </a:t>
            </a:r>
            <a:r>
              <a:rPr lang="en-US" altLang="zh-CN" dirty="0">
                <a:solidFill>
                  <a:srgbClr val="F76212"/>
                </a:solidFill>
              </a:rPr>
              <a:t>server.crt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altLang="zh-CN" dirty="0"/>
              <a:t>/CN</a:t>
            </a:r>
            <a:r>
              <a:rPr lang="zh-CN" altLang="en-US" dirty="0"/>
              <a:t>指定</a:t>
            </a:r>
            <a:r>
              <a:rPr lang="en-US" altLang="zh-CN" dirty="0"/>
              <a:t>Common Name</a:t>
            </a:r>
            <a:r>
              <a:rPr lang="zh-CN" altLang="en-US" dirty="0"/>
              <a:t>，并配合</a:t>
            </a:r>
            <a:r>
              <a:rPr lang="en-US" altLang="zh-CN" dirty="0"/>
              <a:t>-</a:t>
            </a:r>
            <a:r>
              <a:rPr lang="en-US" altLang="zh-CN" dirty="0" err="1"/>
              <a:t>addext</a:t>
            </a:r>
            <a:r>
              <a:rPr lang="zh-CN" altLang="en-US" dirty="0"/>
              <a:t>使用，实际中替换成自己网站的域名</a:t>
            </a: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/>
              <a:t>在内网环境，</a:t>
            </a:r>
            <a:r>
              <a:rPr lang="en-US" altLang="zh-CN" dirty="0"/>
              <a:t>server</a:t>
            </a:r>
            <a:r>
              <a:rPr lang="zh-CN" altLang="en-US" dirty="0"/>
              <a:t>的证书可以直接传送给</a:t>
            </a:r>
            <a:r>
              <a:rPr lang="en-US" altLang="zh-CN" dirty="0"/>
              <a:t>client</a:t>
            </a:r>
            <a:r>
              <a:rPr lang="zh-CN" altLang="en-US" dirty="0"/>
              <a:t>。在公网环境下需要由</a:t>
            </a:r>
            <a:r>
              <a:rPr lang="en-US" altLang="zh-CN" dirty="0"/>
              <a:t>CA</a:t>
            </a:r>
            <a:r>
              <a:rPr lang="zh-CN" altLang="en-US" dirty="0"/>
              <a:t>统一管理所有的证书。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08751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60D322-E7AB-7240-C726-E9F4CCC4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管理操作系统的证书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D2AB10-7942-68BB-B386-AC367D3E8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3502628" cy="25403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A9406B9-4086-A15D-47BE-5837F3FABF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67"/>
          <a:stretch/>
        </p:blipFill>
        <p:spPr>
          <a:xfrm>
            <a:off x="838201" y="4295504"/>
            <a:ext cx="3502628" cy="20701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B8AE2D0-5C1B-9BF4-75E4-3C7606137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057" y="1690688"/>
            <a:ext cx="4814743" cy="306900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8AA662E-2892-BD39-49C0-46A757C1AF3D}"/>
              </a:ext>
            </a:extLst>
          </p:cNvPr>
          <p:cNvSpPr txBox="1"/>
          <p:nvPr/>
        </p:nvSpPr>
        <p:spPr>
          <a:xfrm>
            <a:off x="4397071" y="2771028"/>
            <a:ext cx="1816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自行生成证书，通过浏览器访问时会被拦截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D697625-0515-997B-C493-B1E556C7701D}"/>
              </a:ext>
            </a:extLst>
          </p:cNvPr>
          <p:cNvSpPr txBox="1"/>
          <p:nvPr/>
        </p:nvSpPr>
        <p:spPr>
          <a:xfrm>
            <a:off x="4397069" y="5006670"/>
            <a:ext cx="22621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windows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的设置里搜索“证书”，导入自行生成的证书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A63CF35-4DEB-EC2F-5403-B0FC4E4180B9}"/>
              </a:ext>
            </a:extLst>
          </p:cNvPr>
          <p:cNvSpPr txBox="1"/>
          <p:nvPr/>
        </p:nvSpPr>
        <p:spPr>
          <a:xfrm>
            <a:off x="7176893" y="5006670"/>
            <a:ext cx="3539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或者通过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Edge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浏览器导入证书，也是导入到了操作系统的证书列表里</a:t>
            </a:r>
          </a:p>
        </p:txBody>
      </p:sp>
    </p:spTree>
    <p:extLst>
      <p:ext uri="{BB962C8B-B14F-4D97-AF65-F5344CB8AC3E}">
        <p14:creationId xmlns:p14="http://schemas.microsoft.com/office/powerpoint/2010/main" val="3729676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544FD3-C0A3-009D-1583-A5002B77E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查看证书信息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95C757-78D4-CC93-28F5-767C1172E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37" y="1690688"/>
            <a:ext cx="7053925" cy="457279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96B3004-8E18-7AFF-FC11-5FA242F960AB}"/>
              </a:ext>
            </a:extLst>
          </p:cNvPr>
          <p:cNvSpPr/>
          <p:nvPr/>
        </p:nvSpPr>
        <p:spPr>
          <a:xfrm>
            <a:off x="5280338" y="2120721"/>
            <a:ext cx="317679" cy="248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3E43FF2-3EE8-722B-E9A6-A8CEF1C5165B}"/>
              </a:ext>
            </a:extLst>
          </p:cNvPr>
          <p:cNvSpPr txBox="1"/>
          <p:nvPr/>
        </p:nvSpPr>
        <p:spPr>
          <a:xfrm>
            <a:off x="5533622" y="181162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点此查看证书信息</a:t>
            </a:r>
          </a:p>
        </p:txBody>
      </p:sp>
    </p:spTree>
    <p:extLst>
      <p:ext uri="{BB962C8B-B14F-4D97-AF65-F5344CB8AC3E}">
        <p14:creationId xmlns:p14="http://schemas.microsoft.com/office/powerpoint/2010/main" val="3574286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Swagger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861627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D4D02C-551B-F00C-4419-973D1C722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Swagger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A3FA6E-5AA9-FE16-A6B8-B64BFE74C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OpenAPI</a:t>
            </a:r>
            <a:r>
              <a:rPr lang="zh-CN" altLang="en-US" dirty="0"/>
              <a:t>标准规范设计</a:t>
            </a:r>
            <a:endParaRPr lang="en-US" altLang="zh-CN" dirty="0"/>
          </a:p>
          <a:p>
            <a:r>
              <a:rPr lang="zh-CN" altLang="en-US" dirty="0"/>
              <a:t>功能：</a:t>
            </a:r>
            <a:r>
              <a:rPr lang="zh-CN" altLang="en-US" b="0" i="0" dirty="0">
                <a:solidFill>
                  <a:srgbClr val="282D36"/>
                </a:solidFill>
                <a:effectLst/>
                <a:latin typeface="-apple-system"/>
              </a:rPr>
              <a:t>自动文档，代码生成，测试用例生成</a:t>
            </a:r>
            <a:endParaRPr lang="en-US" altLang="zh-CN" dirty="0"/>
          </a:p>
          <a:p>
            <a:r>
              <a:rPr lang="zh-CN" altLang="en-US" dirty="0"/>
              <a:t>安装</a:t>
            </a:r>
            <a:r>
              <a:rPr lang="en-US" altLang="zh-CN" dirty="0"/>
              <a:t>Swagger</a:t>
            </a:r>
          </a:p>
          <a:p>
            <a:pPr lvl="1"/>
            <a:r>
              <a:rPr lang="en-US" altLang="zh-CN" dirty="0"/>
              <a:t>go get github.com/</a:t>
            </a:r>
            <a:r>
              <a:rPr lang="en-US" altLang="zh-CN" dirty="0" err="1"/>
              <a:t>swaggo</a:t>
            </a:r>
            <a:r>
              <a:rPr lang="en-US" altLang="zh-CN" dirty="0"/>
              <a:t>/swag/</a:t>
            </a:r>
            <a:r>
              <a:rPr lang="en-US" altLang="zh-CN" dirty="0" err="1"/>
              <a:t>cmd</a:t>
            </a:r>
            <a:r>
              <a:rPr lang="en-US" altLang="zh-CN" dirty="0"/>
              <a:t>/swag</a:t>
            </a:r>
          </a:p>
          <a:p>
            <a:pPr lvl="1"/>
            <a:r>
              <a:rPr lang="en-US" altLang="zh-CN" dirty="0"/>
              <a:t>go install github.com/</a:t>
            </a:r>
            <a:r>
              <a:rPr lang="en-US" altLang="zh-CN" dirty="0" err="1"/>
              <a:t>swaggo</a:t>
            </a:r>
            <a:r>
              <a:rPr lang="en-US" altLang="zh-CN" dirty="0"/>
              <a:t>/swag/</a:t>
            </a:r>
            <a:r>
              <a:rPr lang="en-US" altLang="zh-CN" dirty="0" err="1"/>
              <a:t>cmd</a:t>
            </a:r>
            <a:r>
              <a:rPr lang="en-US" altLang="zh-CN" dirty="0"/>
              <a:t>/</a:t>
            </a:r>
            <a:r>
              <a:rPr lang="en-US" altLang="zh-CN" dirty="0" err="1"/>
              <a:t>swag@latest</a:t>
            </a:r>
            <a:endParaRPr lang="en-US" altLang="zh-CN" dirty="0"/>
          </a:p>
          <a:p>
            <a:pPr lvl="1"/>
            <a:r>
              <a:rPr lang="en-US" altLang="zh-CN" dirty="0"/>
              <a:t>swag –v</a:t>
            </a:r>
          </a:p>
          <a:p>
            <a:r>
              <a:rPr lang="zh-CN" altLang="en-US" dirty="0"/>
              <a:t>安装</a:t>
            </a:r>
            <a:r>
              <a:rPr lang="en-US" altLang="zh-CN" dirty="0"/>
              <a:t>gin-swagger</a:t>
            </a:r>
            <a:r>
              <a:rPr lang="zh-CN" altLang="en-US" dirty="0"/>
              <a:t>扩展</a:t>
            </a:r>
            <a:endParaRPr lang="en-US" altLang="zh-CN" dirty="0"/>
          </a:p>
          <a:p>
            <a:pPr lvl="1"/>
            <a:r>
              <a:rPr lang="en-US" altLang="zh-CN" dirty="0"/>
              <a:t>go get github.com/</a:t>
            </a:r>
            <a:r>
              <a:rPr lang="en-US" altLang="zh-CN" dirty="0" err="1"/>
              <a:t>swaggo</a:t>
            </a:r>
            <a:r>
              <a:rPr lang="en-US" altLang="zh-CN" dirty="0"/>
              <a:t>/gin-swagger</a:t>
            </a:r>
          </a:p>
          <a:p>
            <a:pPr lvl="1"/>
            <a:r>
              <a:rPr lang="en-US" altLang="zh-CN" dirty="0"/>
              <a:t>go get github.com/</a:t>
            </a:r>
            <a:r>
              <a:rPr lang="en-US" altLang="zh-CN" dirty="0" err="1"/>
              <a:t>swaggo</a:t>
            </a:r>
            <a:r>
              <a:rPr lang="en-US" altLang="zh-CN" dirty="0"/>
              <a:t>/files</a:t>
            </a:r>
          </a:p>
          <a:p>
            <a:pPr lvl="1"/>
            <a:r>
              <a:rPr lang="en-US" altLang="zh-CN" dirty="0"/>
              <a:t>go get github.com/</a:t>
            </a:r>
            <a:r>
              <a:rPr lang="en-US" altLang="zh-CN" dirty="0" err="1"/>
              <a:t>alecthomas</a:t>
            </a:r>
            <a:r>
              <a:rPr lang="en-US" altLang="zh-CN" dirty="0"/>
              <a:t>/template</a:t>
            </a:r>
          </a:p>
        </p:txBody>
      </p:sp>
    </p:spTree>
    <p:extLst>
      <p:ext uri="{BB962C8B-B14F-4D97-AF65-F5344CB8AC3E}">
        <p14:creationId xmlns:p14="http://schemas.microsoft.com/office/powerpoint/2010/main" val="2599950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B8353D-1053-96DF-3CA5-4164C59C7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go-swagger</a:t>
            </a:r>
            <a:r>
              <a:rPr lang="zh-CN" altLang="en-US" dirty="0"/>
              <a:t>注解规范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B2F21082-6846-26DF-04E1-C1A908F4E7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3384778"/>
              </p:ext>
            </p:extLst>
          </p:nvPr>
        </p:nvGraphicFramePr>
        <p:xfrm>
          <a:off x="838200" y="1718280"/>
          <a:ext cx="10515600" cy="47973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4579">
                  <a:extLst>
                    <a:ext uri="{9D8B030D-6E8A-4147-A177-3AD203B41FA5}">
                      <a16:colId xmlns:a16="http://schemas.microsoft.com/office/drawing/2014/main" val="2246521877"/>
                    </a:ext>
                  </a:extLst>
                </a:gridCol>
                <a:gridCol w="8611021">
                  <a:extLst>
                    <a:ext uri="{9D8B030D-6E8A-4147-A177-3AD203B41FA5}">
                      <a16:colId xmlns:a16="http://schemas.microsoft.com/office/drawing/2014/main" val="1635373751"/>
                    </a:ext>
                  </a:extLst>
                </a:gridCol>
              </a:tblGrid>
              <a:tr h="56371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注解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0707667"/>
                  </a:ext>
                </a:extLst>
              </a:tr>
              <a:tr h="563712">
                <a:tc>
                  <a:txBody>
                    <a:bodyPr/>
                    <a:lstStyle/>
                    <a:p>
                      <a:r>
                        <a:rPr lang="en-US" sz="200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@Summary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摘要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9753056"/>
                  </a:ext>
                </a:extLst>
              </a:tr>
              <a:tr h="972983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@Produce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API 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可以产生的 </a:t>
                      </a:r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MIME 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类型的列表，</a:t>
                      </a:r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MIME 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类型你可以简单的理解为响应类型，例如：</a:t>
                      </a:r>
                      <a:r>
                        <a:rPr lang="en-US" altLang="zh-CN" sz="2000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json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xml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、</a:t>
                      </a:r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html 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等等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9577196"/>
                  </a:ext>
                </a:extLst>
              </a:tr>
              <a:tr h="56371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@Param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参数格式，从左到右分别为：参数名、参数类型、数据类型、是否必填、注释。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参数类型有：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header, body(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正常的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post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参数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), query(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正常的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get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参数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), path(restful</a:t>
                      </a:r>
                      <a:r>
                        <a:rPr lang="zh-CN" altLang="en-US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风格的参数</a:t>
                      </a:r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)</a:t>
                      </a:r>
                      <a:endParaRPr lang="zh-CN" altLang="en-US" sz="2000" kern="120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3616354"/>
                  </a:ext>
                </a:extLst>
              </a:tr>
              <a:tr h="56371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响应成功，从左到右分别为：状态码、参数类型、数据类型、注释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8890640"/>
                  </a:ext>
                </a:extLst>
              </a:tr>
              <a:tr h="56371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@Failure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响应失败，从左到右分别为：状态码、参数类型、数据类型、注释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0728188"/>
                  </a:ext>
                </a:extLst>
              </a:tr>
              <a:tr h="56371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@Router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路由，从左到右分别为：路由地址，</a:t>
                      </a:r>
                      <a:r>
                        <a:rPr lang="en-US" altLang="zh-CN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HTTP </a:t>
                      </a:r>
                      <a:r>
                        <a:rPr lang="zh-CN" altLang="en-US" sz="20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请求方法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743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048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/>
              <a:t>参数校验</a:t>
            </a:r>
          </a:p>
        </p:txBody>
      </p:sp>
    </p:spTree>
    <p:extLst>
      <p:ext uri="{BB962C8B-B14F-4D97-AF65-F5344CB8AC3E}">
        <p14:creationId xmlns:p14="http://schemas.microsoft.com/office/powerpoint/2010/main" val="3119605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21BD5-4384-37D6-C1FC-CDD7FB8F2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身份校验</a:t>
            </a:r>
          </a:p>
        </p:txBody>
      </p:sp>
    </p:spTree>
    <p:extLst>
      <p:ext uri="{BB962C8B-B14F-4D97-AF65-F5344CB8AC3E}">
        <p14:creationId xmlns:p14="http://schemas.microsoft.com/office/powerpoint/2010/main" val="1775091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67C1A-DBA7-519D-6956-A709649A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cookie</a:t>
            </a:r>
            <a:r>
              <a:rPr lang="zh-CN" altLang="en-US" dirty="0"/>
              <a:t>的身份验证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91450E-B12B-AC86-3C07-412D69336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用户登录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服务端校验用户名和密码，把用户的基本信息写入缓存，并生成一个</a:t>
            </a:r>
            <a:r>
              <a:rPr lang="en-US" altLang="zh-CN" dirty="0" err="1"/>
              <a:t>SessionID</a:t>
            </a:r>
            <a:r>
              <a:rPr lang="en-US" altLang="zh-CN" dirty="0"/>
              <a:t>(</a:t>
            </a:r>
            <a:r>
              <a:rPr lang="zh-CN" altLang="en-US" dirty="0"/>
              <a:t>随机字符串</a:t>
            </a:r>
            <a:r>
              <a:rPr lang="en-US" altLang="zh-CN" dirty="0"/>
              <a:t>)</a:t>
            </a:r>
            <a:r>
              <a:rPr lang="zh-CN" altLang="en-US" dirty="0"/>
              <a:t>，把</a:t>
            </a:r>
            <a:r>
              <a:rPr lang="en-US" altLang="zh-CN" dirty="0" err="1"/>
              <a:t>SessionID</a:t>
            </a:r>
            <a:r>
              <a:rPr lang="zh-CN" altLang="en-US" dirty="0"/>
              <a:t>返回给浏览器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浏览器把</a:t>
            </a:r>
            <a:r>
              <a:rPr lang="en-US" altLang="zh-CN" dirty="0" err="1"/>
              <a:t>SessionID</a:t>
            </a:r>
            <a:r>
              <a:rPr lang="zh-CN" altLang="en-US" dirty="0"/>
              <a:t>存入</a:t>
            </a:r>
            <a:r>
              <a:rPr lang="en-US" altLang="zh-CN" dirty="0"/>
              <a:t>cookie</a:t>
            </a:r>
            <a:r>
              <a:rPr lang="zh-CN" altLang="en-US" dirty="0"/>
              <a:t>，后续的请求统一在</a:t>
            </a:r>
            <a:r>
              <a:rPr lang="en-US" altLang="zh-CN" dirty="0"/>
              <a:t>Header</a:t>
            </a:r>
            <a:r>
              <a:rPr lang="zh-CN" altLang="en-US" dirty="0"/>
              <a:t>里把</a:t>
            </a:r>
            <a:r>
              <a:rPr lang="en-US" altLang="zh-CN" dirty="0" err="1"/>
              <a:t>SessionID</a:t>
            </a:r>
            <a:r>
              <a:rPr lang="zh-CN" altLang="en-US" dirty="0"/>
              <a:t>带上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服务端检查</a:t>
            </a:r>
            <a:r>
              <a:rPr lang="en-US" altLang="zh-CN" dirty="0" err="1"/>
              <a:t>SessionID</a:t>
            </a:r>
            <a:r>
              <a:rPr lang="zh-CN" altLang="en-US" dirty="0"/>
              <a:t>是否在缓存里，如果在则身份校验通过，且不需要再从数据库里读用户信息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*</a:t>
            </a:r>
            <a:r>
              <a:rPr lang="zh-CN" altLang="en-US" dirty="0"/>
              <a:t>浏览器使用</a:t>
            </a:r>
            <a:r>
              <a:rPr lang="en-US" altLang="zh-CN" dirty="0"/>
              <a:t>cookie</a:t>
            </a:r>
            <a:r>
              <a:rPr lang="zh-CN" altLang="en-US" dirty="0"/>
              <a:t>时会检查其有效期，且不允许</a:t>
            </a:r>
            <a:r>
              <a:rPr lang="en-US" altLang="zh-CN" dirty="0"/>
              <a:t>cookie</a:t>
            </a:r>
            <a:r>
              <a:rPr lang="zh-CN" altLang="en-US" dirty="0"/>
              <a:t>跨域</a:t>
            </a:r>
          </a:p>
        </p:txBody>
      </p:sp>
    </p:spTree>
    <p:extLst>
      <p:ext uri="{BB962C8B-B14F-4D97-AF65-F5344CB8AC3E}">
        <p14:creationId xmlns:p14="http://schemas.microsoft.com/office/powerpoint/2010/main" val="4683304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57B54E-791B-D653-0842-A1DA1531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种</a:t>
            </a:r>
            <a:r>
              <a:rPr lang="en-US" altLang="zh-CN" dirty="0"/>
              <a:t>cookie -- http response</a:t>
            </a:r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790605A-0192-1BB6-0833-CB810516F5A2}"/>
              </a:ext>
            </a:extLst>
          </p:cNvPr>
          <p:cNvGraphicFramePr>
            <a:graphicFrameLocks noGrp="1"/>
          </p:cNvGraphicFramePr>
          <p:nvPr/>
        </p:nvGraphicFramePr>
        <p:xfrm>
          <a:off x="1590805" y="2255043"/>
          <a:ext cx="6876790" cy="275536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5358">
                  <a:extLst>
                    <a:ext uri="{9D8B030D-6E8A-4147-A177-3AD203B41FA5}">
                      <a16:colId xmlns:a16="http://schemas.microsoft.com/office/drawing/2014/main" val="3319885867"/>
                    </a:ext>
                  </a:extLst>
                </a:gridCol>
                <a:gridCol w="1375358">
                  <a:extLst>
                    <a:ext uri="{9D8B030D-6E8A-4147-A177-3AD203B41FA5}">
                      <a16:colId xmlns:a16="http://schemas.microsoft.com/office/drawing/2014/main" val="375444837"/>
                    </a:ext>
                  </a:extLst>
                </a:gridCol>
                <a:gridCol w="1375358">
                  <a:extLst>
                    <a:ext uri="{9D8B030D-6E8A-4147-A177-3AD203B41FA5}">
                      <a16:colId xmlns:a16="http://schemas.microsoft.com/office/drawing/2014/main" val="2030782171"/>
                    </a:ext>
                  </a:extLst>
                </a:gridCol>
                <a:gridCol w="1375358">
                  <a:extLst>
                    <a:ext uri="{9D8B030D-6E8A-4147-A177-3AD203B41FA5}">
                      <a16:colId xmlns:a16="http://schemas.microsoft.com/office/drawing/2014/main" val="3736787299"/>
                    </a:ext>
                  </a:extLst>
                </a:gridCol>
                <a:gridCol w="1375358">
                  <a:extLst>
                    <a:ext uri="{9D8B030D-6E8A-4147-A177-3AD203B41FA5}">
                      <a16:colId xmlns:a16="http://schemas.microsoft.com/office/drawing/2014/main" val="2790187484"/>
                    </a:ext>
                  </a:extLst>
                </a:gridCol>
              </a:tblGrid>
              <a:tr h="45922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协议版本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状态码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原因话术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294628"/>
                  </a:ext>
                </a:extLst>
              </a:tr>
              <a:tr h="45922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字段名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: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4404444"/>
                  </a:ext>
                </a:extLst>
              </a:tr>
              <a:tr h="459228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…</a:t>
                      </a:r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　</a:t>
                      </a:r>
                    </a:p>
                  </a:txBody>
                  <a:tcPr marL="9525" marR="9525" marT="9525" marB="0" vert="ea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837793"/>
                  </a:ext>
                </a:extLst>
              </a:tr>
              <a:tr h="45922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字段名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: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3383864"/>
                  </a:ext>
                </a:extLst>
              </a:tr>
              <a:tr h="4592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</a:t>
                      </a: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8853120"/>
                  </a:ext>
                </a:extLst>
              </a:tr>
              <a:tr h="459228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响应正文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670794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CFB08920-FCE7-CFB4-0A31-25882A977DC0}"/>
              </a:ext>
            </a:extLst>
          </p:cNvPr>
          <p:cNvSpPr txBox="1"/>
          <p:nvPr/>
        </p:nvSpPr>
        <p:spPr>
          <a:xfrm>
            <a:off x="8487016" y="225504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响应行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4482695-31AD-D48E-E03A-50ECF917A432}"/>
              </a:ext>
            </a:extLst>
          </p:cNvPr>
          <p:cNvSpPr txBox="1"/>
          <p:nvPr/>
        </p:nvSpPr>
        <p:spPr>
          <a:xfrm>
            <a:off x="8787219" y="313515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响应头</a:t>
            </a:r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FB85328F-F9A2-AD28-531B-CED4FC1351EC}"/>
              </a:ext>
            </a:extLst>
          </p:cNvPr>
          <p:cNvSpPr/>
          <p:nvPr/>
        </p:nvSpPr>
        <p:spPr>
          <a:xfrm>
            <a:off x="8492646" y="2715952"/>
            <a:ext cx="307099" cy="1350185"/>
          </a:xfrm>
          <a:prstGeom prst="rightBrace">
            <a:avLst>
              <a:gd name="adj1" fmla="val 28264"/>
              <a:gd name="adj2" fmla="val 47613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E21BF48-20D0-0BBF-25E5-FB8872C522EA}"/>
              </a:ext>
            </a:extLst>
          </p:cNvPr>
          <p:cNvSpPr txBox="1"/>
          <p:nvPr/>
        </p:nvSpPr>
        <p:spPr>
          <a:xfrm>
            <a:off x="8487016" y="409883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空行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061DBBE-4869-6912-5DDB-5B061AFBBBAD}"/>
              </a:ext>
            </a:extLst>
          </p:cNvPr>
          <p:cNvSpPr txBox="1"/>
          <p:nvPr/>
        </p:nvSpPr>
        <p:spPr>
          <a:xfrm>
            <a:off x="1633992" y="3171062"/>
            <a:ext cx="4333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Set-Cookie     :           key=value</a:t>
            </a:r>
            <a:endParaRPr lang="zh-CN" altLang="en-US" sz="2400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860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77F0D-179C-511C-8063-F3679D0FE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种</a:t>
            </a:r>
            <a:r>
              <a:rPr lang="en-US" altLang="zh-CN" dirty="0"/>
              <a:t>cookie -- http request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5D839553-1F42-65CF-66C1-1E35C62391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193587"/>
              </p:ext>
            </p:extLst>
          </p:nvPr>
        </p:nvGraphicFramePr>
        <p:xfrm>
          <a:off x="838200" y="2266858"/>
          <a:ext cx="8655486" cy="306488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16067">
                  <a:extLst>
                    <a:ext uri="{9D8B030D-6E8A-4147-A177-3AD203B41FA5}">
                      <a16:colId xmlns:a16="http://schemas.microsoft.com/office/drawing/2014/main" val="3674360838"/>
                    </a:ext>
                  </a:extLst>
                </a:gridCol>
                <a:gridCol w="964504">
                  <a:extLst>
                    <a:ext uri="{9D8B030D-6E8A-4147-A177-3AD203B41FA5}">
                      <a16:colId xmlns:a16="http://schemas.microsoft.com/office/drawing/2014/main" val="3240112822"/>
                    </a:ext>
                  </a:extLst>
                </a:gridCol>
                <a:gridCol w="1028923">
                  <a:extLst>
                    <a:ext uri="{9D8B030D-6E8A-4147-A177-3AD203B41FA5}">
                      <a16:colId xmlns:a16="http://schemas.microsoft.com/office/drawing/2014/main" val="540974023"/>
                    </a:ext>
                  </a:extLst>
                </a:gridCol>
                <a:gridCol w="1236498">
                  <a:extLst>
                    <a:ext uri="{9D8B030D-6E8A-4147-A177-3AD203B41FA5}">
                      <a16:colId xmlns:a16="http://schemas.microsoft.com/office/drawing/2014/main" val="3121783490"/>
                    </a:ext>
                  </a:extLst>
                </a:gridCol>
                <a:gridCol w="1943324">
                  <a:extLst>
                    <a:ext uri="{9D8B030D-6E8A-4147-A177-3AD203B41FA5}">
                      <a16:colId xmlns:a16="http://schemas.microsoft.com/office/drawing/2014/main" val="1190821987"/>
                    </a:ext>
                  </a:extLst>
                </a:gridCol>
                <a:gridCol w="901874">
                  <a:extLst>
                    <a:ext uri="{9D8B030D-6E8A-4147-A177-3AD203B41FA5}">
                      <a16:colId xmlns:a16="http://schemas.microsoft.com/office/drawing/2014/main" val="1915037811"/>
                    </a:ext>
                  </a:extLst>
                </a:gridCol>
                <a:gridCol w="864296">
                  <a:extLst>
                    <a:ext uri="{9D8B030D-6E8A-4147-A177-3AD203B41FA5}">
                      <a16:colId xmlns:a16="http://schemas.microsoft.com/office/drawing/2014/main" val="600450215"/>
                    </a:ext>
                  </a:extLst>
                </a:gridCol>
              </a:tblGrid>
              <a:tr h="5838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请求方法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空格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URL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空格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协议版本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\r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\n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196627"/>
                  </a:ext>
                </a:extLst>
              </a:tr>
              <a:tr h="41109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字段名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: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值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\r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\n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657542"/>
                  </a:ext>
                </a:extLst>
              </a:tr>
              <a:tr h="663386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…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vert="eaVert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chemeClr val="bg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7362807"/>
                  </a:ext>
                </a:extLst>
              </a:tr>
              <a:tr h="41109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字段名</a:t>
                      </a:r>
                      <a:endParaRPr lang="zh-CN" altLang="en-US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chemeClr val="bg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:</a:t>
                      </a:r>
                      <a:endParaRPr lang="en-US" altLang="zh-CN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值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\r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\n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129020"/>
                  </a:ext>
                </a:extLst>
              </a:tr>
              <a:tr h="4110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\r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\n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434" marR="10434" marT="104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101816"/>
                  </a:ext>
                </a:extLst>
              </a:tr>
              <a:tr h="411090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请求正文</a:t>
                      </a:r>
                      <a:endParaRPr lang="zh-CN" alt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marL="103103" marR="103103" marT="51552" marB="5155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54930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6464B82C-FA16-6133-26E5-02D7410DEA26}"/>
              </a:ext>
            </a:extLst>
          </p:cNvPr>
          <p:cNvSpPr txBox="1"/>
          <p:nvPr/>
        </p:nvSpPr>
        <p:spPr>
          <a:xfrm>
            <a:off x="9493686" y="231731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请求行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3E9C9A-E3A8-C1AA-5C29-EE9D9D9C1AE9}"/>
              </a:ext>
            </a:extLst>
          </p:cNvPr>
          <p:cNvSpPr txBox="1"/>
          <p:nvPr/>
        </p:nvSpPr>
        <p:spPr>
          <a:xfrm>
            <a:off x="9814774" y="341007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请求头</a:t>
            </a:r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CAC4EB23-EBEA-2A05-16FD-146150375E01}"/>
              </a:ext>
            </a:extLst>
          </p:cNvPr>
          <p:cNvSpPr/>
          <p:nvPr/>
        </p:nvSpPr>
        <p:spPr>
          <a:xfrm>
            <a:off x="9519780" y="2856600"/>
            <a:ext cx="307099" cy="1615192"/>
          </a:xfrm>
          <a:prstGeom prst="rightBrace">
            <a:avLst>
              <a:gd name="adj1" fmla="val 28264"/>
              <a:gd name="adj2" fmla="val 47613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FA07DB6-1143-4D26-254F-F35D4E1808EB}"/>
              </a:ext>
            </a:extLst>
          </p:cNvPr>
          <p:cNvSpPr txBox="1"/>
          <p:nvPr/>
        </p:nvSpPr>
        <p:spPr>
          <a:xfrm>
            <a:off x="9519780" y="444826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空行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E03082-177F-4552-D4AD-CBBB44DFB5C5}"/>
              </a:ext>
            </a:extLst>
          </p:cNvPr>
          <p:cNvSpPr txBox="1"/>
          <p:nvPr/>
        </p:nvSpPr>
        <p:spPr>
          <a:xfrm>
            <a:off x="1630017" y="3397676"/>
            <a:ext cx="5154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Cookie                   :               key=value</a:t>
            </a:r>
            <a:endParaRPr lang="zh-CN" altLang="en-US" sz="2400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646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2A9EE-85EE-C7AF-9A00-0FBC76989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token</a:t>
            </a:r>
            <a:r>
              <a:rPr lang="zh-CN" altLang="en-US" dirty="0"/>
              <a:t>的身份验证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D7F77A-622F-2C24-CFF9-CC995DE5C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用户登录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服务端校验用户名和密码，把用户的基本信息</a:t>
            </a:r>
            <a:r>
              <a:rPr lang="en-US" altLang="zh-CN" dirty="0"/>
              <a:t>Hash</a:t>
            </a:r>
            <a:r>
              <a:rPr lang="zh-CN" altLang="en-US" dirty="0"/>
              <a:t>到</a:t>
            </a:r>
            <a:r>
              <a:rPr lang="en-US" altLang="zh-CN" dirty="0"/>
              <a:t>token</a:t>
            </a:r>
            <a:r>
              <a:rPr lang="zh-CN" altLang="en-US" dirty="0"/>
              <a:t>里</a:t>
            </a:r>
            <a:r>
              <a:rPr lang="en-US" altLang="zh-CN" dirty="0"/>
              <a:t>(</a:t>
            </a:r>
            <a:r>
              <a:rPr lang="zh-CN" altLang="en-US" dirty="0"/>
              <a:t>随机字符串</a:t>
            </a:r>
            <a:r>
              <a:rPr lang="en-US" altLang="zh-CN" dirty="0"/>
              <a:t>)</a:t>
            </a:r>
            <a:r>
              <a:rPr lang="zh-CN" altLang="en-US" dirty="0"/>
              <a:t>，把</a:t>
            </a:r>
            <a:r>
              <a:rPr lang="en-US" altLang="zh-CN" dirty="0"/>
              <a:t>token</a:t>
            </a:r>
            <a:r>
              <a:rPr lang="zh-CN" altLang="en-US" dirty="0"/>
              <a:t>返回给客户端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客户端后续的请求都把</a:t>
            </a:r>
            <a:r>
              <a:rPr lang="en-US" altLang="zh-CN" dirty="0"/>
              <a:t>token</a:t>
            </a:r>
            <a:r>
              <a:rPr lang="zh-CN" altLang="en-US" dirty="0"/>
              <a:t>带回来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服务端从</a:t>
            </a:r>
            <a:r>
              <a:rPr lang="en-US" altLang="zh-CN" dirty="0"/>
              <a:t>token</a:t>
            </a:r>
            <a:r>
              <a:rPr lang="zh-CN" altLang="en-US" dirty="0"/>
              <a:t>里能反解出用户的基本信息，且能够校验</a:t>
            </a:r>
            <a:r>
              <a:rPr lang="en-US" altLang="zh-CN" dirty="0"/>
              <a:t>token</a:t>
            </a:r>
            <a:r>
              <a:rPr lang="zh-CN" altLang="en-US" dirty="0"/>
              <a:t>是否合法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*</a:t>
            </a:r>
            <a:r>
              <a:rPr lang="zh-CN" altLang="en-US" dirty="0"/>
              <a:t>服务端不存储</a:t>
            </a:r>
            <a:r>
              <a:rPr lang="en-US" altLang="zh-CN" dirty="0"/>
              <a:t>token</a:t>
            </a:r>
            <a:r>
              <a:rPr lang="zh-CN" altLang="en-US" dirty="0"/>
              <a:t>，生成</a:t>
            </a:r>
            <a:r>
              <a:rPr lang="en-US" altLang="zh-CN" dirty="0"/>
              <a:t>token</a:t>
            </a:r>
            <a:r>
              <a:rPr lang="zh-CN" altLang="en-US" dirty="0"/>
              <a:t>需要用到服务端的密钥，客户端无法伪造。</a:t>
            </a:r>
            <a:r>
              <a:rPr lang="en-US" altLang="zh-CN" dirty="0"/>
              <a:t>JWT(JSON Web Token)</a:t>
            </a:r>
            <a:r>
              <a:rPr lang="zh-CN" altLang="en-US" dirty="0"/>
              <a:t>就是一种流行的</a:t>
            </a:r>
            <a:r>
              <a:rPr lang="en-US" altLang="zh-CN" dirty="0"/>
              <a:t>Token</a:t>
            </a:r>
            <a:r>
              <a:rPr lang="zh-CN" altLang="en-US" dirty="0"/>
              <a:t>规范</a:t>
            </a:r>
          </a:p>
        </p:txBody>
      </p:sp>
    </p:spTree>
    <p:extLst>
      <p:ext uri="{BB962C8B-B14F-4D97-AF65-F5344CB8AC3E}">
        <p14:creationId xmlns:p14="http://schemas.microsoft.com/office/powerpoint/2010/main" val="2442380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C1D598-2138-001B-E013-33E27444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Cookie VS Token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80E998-CC15-3994-A1BC-2F2C3BB97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Cookie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FE976F-8689-B17F-5D7B-51B97BE124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需要消耗服务端内存</a:t>
            </a:r>
            <a:endParaRPr lang="en-US" altLang="zh-CN" dirty="0"/>
          </a:p>
          <a:p>
            <a:r>
              <a:rPr lang="zh-CN" altLang="en-US" dirty="0"/>
              <a:t>需要使用分布式缓存</a:t>
            </a:r>
            <a:endParaRPr lang="en-US" altLang="zh-CN" dirty="0"/>
          </a:p>
          <a:p>
            <a:r>
              <a:rPr lang="zh-CN" altLang="en-US" dirty="0"/>
              <a:t>鉴于</a:t>
            </a:r>
            <a:r>
              <a:rPr lang="en-US" altLang="zh-CN" dirty="0"/>
              <a:t>Cookie</a:t>
            </a:r>
            <a:r>
              <a:rPr lang="zh-CN" altLang="en-US" dirty="0"/>
              <a:t>可能存在的安全风险，浏览器可能会禁用</a:t>
            </a:r>
            <a:r>
              <a:rPr lang="en-US" altLang="zh-CN" dirty="0"/>
              <a:t>cookie</a:t>
            </a:r>
          </a:p>
          <a:p>
            <a:r>
              <a:rPr lang="zh-CN" altLang="en-US" dirty="0"/>
              <a:t>浏览器重启</a:t>
            </a:r>
            <a:r>
              <a:rPr lang="en-US" altLang="zh-CN" dirty="0"/>
              <a:t>cookie</a:t>
            </a:r>
            <a:r>
              <a:rPr lang="zh-CN" altLang="en-US" dirty="0"/>
              <a:t>会丢失，所以</a:t>
            </a:r>
            <a:r>
              <a:rPr lang="en-US" altLang="zh-CN" dirty="0"/>
              <a:t>cookie</a:t>
            </a:r>
            <a:r>
              <a:rPr lang="zh-CN" altLang="en-US" dirty="0"/>
              <a:t>技术更强调“会话保持”。如果在事务过程中关闭了浏览器，则下次需要重新登录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2914A18-835F-0BE7-545F-E62B5A5CD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Token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DAEE11-D027-875C-80DC-009F74414CC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采用私密的、固定的规则生成</a:t>
            </a:r>
            <a:r>
              <a:rPr lang="en-US" altLang="zh-CN" dirty="0"/>
              <a:t>token</a:t>
            </a:r>
            <a:r>
              <a:rPr lang="zh-CN" altLang="en-US" dirty="0"/>
              <a:t>，所以服务端无需要存储</a:t>
            </a:r>
            <a:r>
              <a:rPr lang="en-US" altLang="zh-CN" dirty="0"/>
              <a:t>token</a:t>
            </a:r>
          </a:p>
          <a:p>
            <a:r>
              <a:rPr lang="zh-CN" altLang="en-US" dirty="0"/>
              <a:t>可以跨域使用</a:t>
            </a:r>
            <a:r>
              <a:rPr lang="en-US" altLang="zh-CN" dirty="0"/>
              <a:t>token</a:t>
            </a:r>
          </a:p>
          <a:p>
            <a:r>
              <a:rPr lang="zh-CN" altLang="en-US" dirty="0"/>
              <a:t>对于移动端这种非浏览器场景，</a:t>
            </a:r>
            <a:r>
              <a:rPr lang="en-US" altLang="zh-CN" dirty="0"/>
              <a:t>token</a:t>
            </a:r>
            <a:r>
              <a:rPr lang="zh-CN" altLang="en-US" dirty="0"/>
              <a:t>是一种更简单的解决方案</a:t>
            </a:r>
          </a:p>
        </p:txBody>
      </p:sp>
      <p:sp>
        <p:nvSpPr>
          <p:cNvPr id="7" name="对话气泡: 圆角矩形 6">
            <a:extLst>
              <a:ext uri="{FF2B5EF4-FFF2-40B4-BE49-F238E27FC236}">
                <a16:creationId xmlns:a16="http://schemas.microsoft.com/office/drawing/2014/main" id="{895077F5-2567-93C6-4F69-496DF371F4E2}"/>
              </a:ext>
            </a:extLst>
          </p:cNvPr>
          <p:cNvSpPr/>
          <p:nvPr/>
        </p:nvSpPr>
        <p:spPr>
          <a:xfrm>
            <a:off x="4070556" y="5722374"/>
            <a:ext cx="6233651" cy="612648"/>
          </a:xfrm>
          <a:prstGeom prst="wedgeRoundRectCallout">
            <a:avLst>
              <a:gd name="adj1" fmla="val -20360"/>
              <a:gd name="adj2" fmla="val 4324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安全起见，所有鉴权方式都要配合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https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使用</a:t>
            </a:r>
          </a:p>
        </p:txBody>
      </p:sp>
    </p:spTree>
    <p:extLst>
      <p:ext uri="{BB962C8B-B14F-4D97-AF65-F5344CB8AC3E}">
        <p14:creationId xmlns:p14="http://schemas.microsoft.com/office/powerpoint/2010/main" val="170640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OAuth2.0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8512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1B7D4-DB66-085A-8985-B45AB777F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OAuth 2.0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840CFE-2DAC-DA1F-8941-BEF0E8EB3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52461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0" i="0" dirty="0">
                <a:solidFill>
                  <a:srgbClr val="333333"/>
                </a:solidFill>
                <a:effectLst/>
              </a:rPr>
              <a:t>OAuth2.0 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是一种开放的标准，可以帮助应用程序安全地访问用户的资源，而无需将用户的凭据（如用户名和密码）暴露给应用程序</a:t>
            </a:r>
            <a:r>
              <a:rPr lang="zh-CN" altLang="en-US" dirty="0">
                <a:solidFill>
                  <a:srgbClr val="333333"/>
                </a:solidFill>
              </a:rPr>
              <a:t>。第三方登录基本都采用了该标准，以</a:t>
            </a:r>
            <a:r>
              <a:rPr lang="zh-CN" altLang="en-US" dirty="0">
                <a:solidFill>
                  <a:srgbClr val="333333"/>
                </a:solidFill>
                <a:hlinkClick r:id="rId2"/>
              </a:rPr>
              <a:t>抖音</a:t>
            </a:r>
            <a:r>
              <a:rPr lang="en-US" altLang="zh-CN" dirty="0">
                <a:solidFill>
                  <a:srgbClr val="333333"/>
                </a:solidFill>
                <a:hlinkClick r:id="rId2"/>
              </a:rPr>
              <a:t>web</a:t>
            </a:r>
            <a:r>
              <a:rPr lang="zh-CN" altLang="en-US" dirty="0">
                <a:solidFill>
                  <a:srgbClr val="333333"/>
                </a:solidFill>
                <a:hlinkClick r:id="rId2"/>
              </a:rPr>
              <a:t>授权</a:t>
            </a:r>
            <a:r>
              <a:rPr lang="zh-CN" altLang="en-US" dirty="0">
                <a:solidFill>
                  <a:srgbClr val="333333"/>
                </a:solidFill>
              </a:rPr>
              <a:t>为例：</a:t>
            </a:r>
            <a:endParaRPr lang="en-US" altLang="zh-CN" dirty="0">
              <a:solidFill>
                <a:srgbClr val="333333"/>
              </a:solidFill>
            </a:endParaRPr>
          </a:p>
          <a:p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C53DF2-BB3E-DD6D-86B5-5071F821D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211" y="1404938"/>
            <a:ext cx="6181725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099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1AF07-B199-DB44-946F-8D6E96B6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抖音</a:t>
            </a:r>
            <a:r>
              <a:rPr lang="en-US" altLang="zh-CN" dirty="0"/>
              <a:t>web</a:t>
            </a:r>
            <a:r>
              <a:rPr lang="zh-CN" altLang="en-US" dirty="0"/>
              <a:t>授权相关配置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DAFE13-A067-4C62-B964-8125B2FF6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638368" cy="4505727"/>
          </a:xfrm>
        </p:spPr>
        <p:txBody>
          <a:bodyPr>
            <a:normAutofit fontScale="55000" lnSpcReduction="20000"/>
          </a:bodyPr>
          <a:lstStyle/>
          <a:p>
            <a:pPr algn="l">
              <a:lnSpc>
                <a:spcPct val="120000"/>
              </a:lnSpc>
            </a:pPr>
            <a:r>
              <a:rPr lang="zh-CN" altLang="en-US" i="0" dirty="0">
                <a:effectLst/>
              </a:rPr>
              <a:t>前提条件</a:t>
            </a:r>
          </a:p>
          <a:p>
            <a:pPr algn="l" latinLnBrk="1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dirty="0">
                <a:effectLst/>
              </a:rPr>
              <a:t>在使用抖音 </a:t>
            </a:r>
            <a:r>
              <a:rPr lang="en-US" altLang="zh-CN" b="0" i="0" dirty="0">
                <a:effectLst/>
              </a:rPr>
              <a:t>OAuth2.0 </a:t>
            </a:r>
            <a:r>
              <a:rPr lang="zh-CN" altLang="en-US" b="0" i="0" dirty="0">
                <a:effectLst/>
              </a:rPr>
              <a:t>授权接入之前，您需要成功创建一个应用并通过开放平台审核，详细操作流程见</a:t>
            </a:r>
            <a:r>
              <a:rPr lang="zh-CN" altLang="en-US" b="0" i="0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创建移动应用和网站应用</a:t>
            </a:r>
            <a:endParaRPr lang="zh-CN" altLang="en-US" b="0" i="0" dirty="0">
              <a:effectLst/>
            </a:endParaRPr>
          </a:p>
          <a:p>
            <a:pPr algn="l" latinLnBrk="1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dirty="0">
                <a:effectLst/>
              </a:rPr>
              <a:t>在「抖音开放平台首页」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「右上角控制台」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「我的应用」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「网站应用」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「设置」 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「应用信息」页面获取 </a:t>
            </a:r>
            <a:r>
              <a:rPr lang="en-US" altLang="zh-CN" b="0" i="0" dirty="0" err="1">
                <a:effectLst/>
              </a:rPr>
              <a:t>ClientKey</a:t>
            </a:r>
            <a:r>
              <a:rPr lang="en-US" altLang="zh-CN" b="0" i="0" dirty="0">
                <a:effectLst/>
              </a:rPr>
              <a:t> </a:t>
            </a:r>
            <a:r>
              <a:rPr lang="zh-CN" altLang="en-US" b="0" i="0" dirty="0">
                <a:effectLst/>
              </a:rPr>
              <a:t>和 </a:t>
            </a:r>
            <a:r>
              <a:rPr lang="en-US" altLang="zh-CN" b="0" i="0" dirty="0" err="1">
                <a:effectLst/>
              </a:rPr>
              <a:t>ClientSecret</a:t>
            </a:r>
            <a:endParaRPr lang="zh-CN" altLang="en-US" b="0" i="0" dirty="0">
              <a:effectLst/>
            </a:endParaRPr>
          </a:p>
          <a:p>
            <a:pPr>
              <a:lnSpc>
                <a:spcPct val="120000"/>
              </a:lnSpc>
            </a:pPr>
            <a:r>
              <a:rPr lang="zh-CN" altLang="en-US" dirty="0"/>
              <a:t>配置白名单和回调</a:t>
            </a:r>
            <a:r>
              <a:rPr lang="en-US" altLang="zh-CN" dirty="0"/>
              <a:t>URL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b="0" i="0" dirty="0">
                <a:effectLst/>
              </a:rPr>
              <a:t>1.</a:t>
            </a:r>
            <a:r>
              <a:rPr lang="zh-CN" altLang="en-US" b="0" i="0" dirty="0">
                <a:effectLst/>
              </a:rPr>
              <a:t> 「网站应用」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「设置」 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「开发配置」</a:t>
            </a:r>
            <a:r>
              <a:rPr lang="en-US" altLang="zh-CN" b="0" i="0" dirty="0">
                <a:effectLst/>
              </a:rPr>
              <a:t> &gt;</a:t>
            </a:r>
            <a:r>
              <a:rPr lang="zh-CN" altLang="en-US" b="0" i="0" dirty="0">
                <a:effectLst/>
              </a:rPr>
              <a:t> 「授权回调」添加你的</a:t>
            </a:r>
            <a:r>
              <a:rPr lang="en-US" altLang="zh-CN" dirty="0"/>
              <a:t>REDIRECT_URI</a:t>
            </a:r>
            <a:r>
              <a:rPr lang="zh-CN" altLang="en-US" dirty="0"/>
              <a:t>。注意只能配置</a:t>
            </a:r>
            <a:r>
              <a:rPr lang="en-US" altLang="zh-CN" dirty="0"/>
              <a:t>https</a:t>
            </a:r>
            <a:r>
              <a:rPr lang="zh-CN" altLang="en-US" dirty="0"/>
              <a:t>链接</a:t>
            </a:r>
            <a:endParaRPr lang="en-US" altLang="zh-CN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2. </a:t>
            </a:r>
            <a:r>
              <a:rPr lang="zh-CN" altLang="en-US" b="0" i="0" dirty="0">
                <a:effectLst/>
              </a:rPr>
              <a:t>「网站应用」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「设置」 </a:t>
            </a:r>
            <a:r>
              <a:rPr lang="en-US" altLang="zh-CN" b="0" i="0" dirty="0">
                <a:effectLst/>
              </a:rPr>
              <a:t>&gt;</a:t>
            </a:r>
            <a:r>
              <a:rPr lang="zh-CN" altLang="en-US" b="0" i="0" dirty="0">
                <a:effectLst/>
              </a:rPr>
              <a:t> 「白名单管理」添加参与授权登录</a:t>
            </a:r>
            <a:r>
              <a:rPr lang="zh-CN" altLang="en-US" dirty="0"/>
              <a:t>测试</a:t>
            </a:r>
            <a:r>
              <a:rPr lang="zh-CN" altLang="en-US" b="0" i="0" dirty="0">
                <a:effectLst/>
              </a:rPr>
              <a:t>的抖音账号</a:t>
            </a:r>
            <a:r>
              <a:rPr lang="en-US" altLang="zh-CN" b="0" i="0" dirty="0">
                <a:effectLst/>
              </a:rPr>
              <a:t>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A1E8901-917F-6DBC-834B-77FFDBCF0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749" y="1954008"/>
            <a:ext cx="2437384" cy="422295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0EAA52-C6EC-B447-A659-2FC0CADF8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483" y="1954008"/>
            <a:ext cx="2766042" cy="310010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5D8D9EF-DE8D-CFE3-7533-A9A2F287F4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12"/>
          <a:stretch/>
        </p:blipFill>
        <p:spPr>
          <a:xfrm>
            <a:off x="8226483" y="5151815"/>
            <a:ext cx="3127317" cy="121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66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4678A4-C58C-E723-D658-4E2EEF2F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第三方登录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BF03F4-8B49-EC2C-BFF4-2BAC84E51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以抖音登录为例</a:t>
            </a:r>
            <a:r>
              <a:rPr lang="en-US" altLang="zh-CN" dirty="0"/>
              <a:t>: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到</a:t>
            </a:r>
            <a:r>
              <a:rPr lang="zh-CN" altLang="en-US" dirty="0">
                <a:hlinkClick r:id="rId2"/>
              </a:rPr>
              <a:t>官网</a:t>
            </a:r>
            <a:r>
              <a:rPr lang="zh-CN" altLang="en-US" dirty="0"/>
              <a:t>注册抖音开发者账号，创建网站应用，拿到</a:t>
            </a:r>
            <a:r>
              <a:rPr lang="en-US" altLang="zh-CN" dirty="0" err="1"/>
              <a:t>client_secret</a:t>
            </a:r>
            <a:r>
              <a:rPr lang="zh-CN" altLang="en-US" dirty="0"/>
              <a:t>和</a:t>
            </a:r>
            <a:r>
              <a:rPr lang="en-US" altLang="zh-CN" dirty="0" err="1"/>
              <a:t>client_key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访问</a:t>
            </a:r>
            <a:r>
              <a:rPr lang="en-US" altLang="zh-CN" dirty="0"/>
              <a:t>https://open.douyin.com/platform/oauth/connect?client_key=CLIENT_KEY&amp;response_type=code&amp;scope=user_info&amp;redirect_uri=REDIRECT_URI</a:t>
            </a:r>
            <a:r>
              <a:rPr lang="zh-CN" altLang="en-US" dirty="0"/>
              <a:t>拿到授权码</a:t>
            </a:r>
            <a:r>
              <a:rPr lang="en-US" altLang="zh-CN" dirty="0">
                <a:solidFill>
                  <a:srgbClr val="F76212"/>
                </a:solidFill>
              </a:rPr>
              <a:t>code</a:t>
            </a:r>
            <a:r>
              <a:rPr lang="zh-CN" altLang="en-US" dirty="0"/>
              <a:t>。这一步会跳转到抖音的扫码登录页，扫码成功后抖音会请求</a:t>
            </a:r>
            <a:r>
              <a:rPr lang="en-US" altLang="zh-CN" dirty="0"/>
              <a:t>REDIRECT_URI</a:t>
            </a:r>
            <a:r>
              <a:rPr lang="zh-CN" altLang="en-US" dirty="0"/>
              <a:t>，并把</a:t>
            </a:r>
            <a:r>
              <a:rPr lang="en-US" altLang="zh-CN" dirty="0"/>
              <a:t>code</a:t>
            </a:r>
            <a:r>
              <a:rPr lang="zh-CN" altLang="en-US" dirty="0"/>
              <a:t>带过来，</a:t>
            </a:r>
            <a:r>
              <a:rPr lang="en-US" altLang="zh-CN" dirty="0"/>
              <a:t> REDIRECT_URI </a:t>
            </a:r>
            <a:r>
              <a:rPr lang="zh-CN" altLang="en-US" dirty="0"/>
              <a:t>是我们自己搭的网址。</a:t>
            </a:r>
            <a:r>
              <a:rPr lang="zh-CN" altLang="en-US" dirty="0">
                <a:hlinkClick r:id="rId3"/>
              </a:rPr>
              <a:t>官方文档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在</a:t>
            </a:r>
            <a:r>
              <a:rPr lang="en-US" altLang="zh-CN" dirty="0"/>
              <a:t>REDIRECT_URI</a:t>
            </a:r>
            <a:r>
              <a:rPr lang="zh-CN" altLang="en-US" dirty="0"/>
              <a:t>上拿到</a:t>
            </a:r>
            <a:r>
              <a:rPr lang="en-US" altLang="zh-CN" dirty="0"/>
              <a:t>code</a:t>
            </a:r>
            <a:r>
              <a:rPr lang="zh-CN" altLang="en-US" dirty="0"/>
              <a:t>，然后去请求</a:t>
            </a:r>
            <a:r>
              <a:rPr lang="en-US" altLang="zh-CN" dirty="0"/>
              <a:t>https://open.douyin.com/oauth/access_token</a:t>
            </a:r>
            <a:r>
              <a:rPr lang="zh-CN" altLang="en-US" dirty="0"/>
              <a:t>拿到</a:t>
            </a:r>
            <a:r>
              <a:rPr lang="en-US" altLang="zh-CN" dirty="0" err="1">
                <a:solidFill>
                  <a:srgbClr val="F76212"/>
                </a:solidFill>
              </a:rPr>
              <a:t>access_token</a:t>
            </a:r>
            <a:r>
              <a:rPr lang="zh-CN" altLang="en-US" dirty="0"/>
              <a:t>。</a:t>
            </a:r>
            <a:r>
              <a:rPr lang="zh-CN" altLang="en-US" dirty="0">
                <a:hlinkClick r:id="rId4"/>
              </a:rPr>
              <a:t>官方文档</a:t>
            </a:r>
            <a:endParaRPr lang="en-US" altLang="zh-CN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根据</a:t>
            </a:r>
            <a:r>
              <a:rPr lang="en-US" altLang="zh-CN" dirty="0" err="1"/>
              <a:t>access_token</a:t>
            </a:r>
            <a:r>
              <a:rPr lang="zh-CN" altLang="en-US" dirty="0"/>
              <a:t>请求</a:t>
            </a:r>
            <a:r>
              <a:rPr lang="en-US" altLang="zh-CN" dirty="0"/>
              <a:t>https://open.douyin.com/oauth/</a:t>
            </a:r>
            <a:r>
              <a:rPr lang="en-US" altLang="zh-CN" dirty="0">
                <a:solidFill>
                  <a:srgbClr val="F76212"/>
                </a:solidFill>
              </a:rPr>
              <a:t>userinfo</a:t>
            </a:r>
            <a:r>
              <a:rPr lang="zh-CN" altLang="en-US" dirty="0"/>
              <a:t>拿到用户的 抖音公开信息（比如抖音昵称），返回的</a:t>
            </a:r>
            <a:r>
              <a:rPr lang="en-US" altLang="zh-CN" dirty="0" err="1"/>
              <a:t>open_id</a:t>
            </a:r>
            <a:r>
              <a:rPr lang="zh-CN" altLang="en-US" dirty="0"/>
              <a:t>可作为用户的唯一标识。</a:t>
            </a:r>
            <a:r>
              <a:rPr lang="zh-CN" altLang="en-US" dirty="0">
                <a:hlinkClick r:id="rId5"/>
              </a:rPr>
              <a:t>官方文档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36716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CD79D0-BB48-73E6-18B9-4D27BA879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XSS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0E9709-574A-F423-5672-FF2B42A82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zh-CN" altLang="en-US" dirty="0"/>
              <a:t>跨站脚本攻击</a:t>
            </a:r>
            <a:r>
              <a:rPr lang="en-US" altLang="zh-CN" dirty="0"/>
              <a:t>Cross-Site Scripting</a:t>
            </a:r>
            <a:r>
              <a:rPr lang="zh-CN" altLang="en-US" dirty="0"/>
              <a:t>，</a:t>
            </a:r>
            <a:r>
              <a:rPr kumimoji="1" lang="en-US" altLang="zh-CN" dirty="0"/>
              <a:t> XSS(</a:t>
            </a:r>
            <a:r>
              <a:rPr kumimoji="1" lang="zh-CN" altLang="en-US" dirty="0"/>
              <a:t>为了区别于</a:t>
            </a:r>
            <a:r>
              <a:rPr kumimoji="1" lang="en-US" altLang="zh-CN" dirty="0"/>
              <a:t>CSS)</a:t>
            </a:r>
            <a:r>
              <a:rPr kumimoji="1" lang="zh-CN" altLang="en-US" dirty="0"/>
              <a:t>。通过注入脚本获取敏感信息</a:t>
            </a:r>
            <a:endParaRPr kumimoji="1" lang="en-US" altLang="zh-CN" dirty="0"/>
          </a:p>
          <a:p>
            <a:endParaRPr lang="zh-CN" altLang="en-US" dirty="0"/>
          </a:p>
        </p:txBody>
      </p:sp>
      <p:sp>
        <p:nvSpPr>
          <p:cNvPr id="4" name="剪去单角的矩形 3">
            <a:extLst>
              <a:ext uri="{FF2B5EF4-FFF2-40B4-BE49-F238E27FC236}">
                <a16:creationId xmlns:a16="http://schemas.microsoft.com/office/drawing/2014/main" id="{EC5CC0FB-A486-78CA-7DF6-6B4ED90269E3}"/>
              </a:ext>
            </a:extLst>
          </p:cNvPr>
          <p:cNvSpPr/>
          <p:nvPr/>
        </p:nvSpPr>
        <p:spPr>
          <a:xfrm>
            <a:off x="838200" y="2865437"/>
            <a:ext cx="10515600" cy="3627438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&lt;html&gt;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&lt;head&gt;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	&lt;title&gt;</a:t>
            </a:r>
            <a:r>
              <a:rPr lang="zh-CN" altLang="en-US" sz="2000" dirty="0">
                <a:solidFill>
                  <a:srgbClr val="000000"/>
                </a:solidFill>
                <a:latin typeface="Menlo" panose="020B0609030804020204" pitchFamily="49" charset="0"/>
              </a:rPr>
              <a:t>留言板</a:t>
            </a:r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&lt;/title&gt;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&lt;/head&gt;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&lt;body&gt;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	&lt;div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Menlo" panose="020B0609030804020204" pitchFamily="49" charset="0"/>
              </a:rPr>
              <a:t>id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altLang="zh-CN" sz="2000" dirty="0">
                <a:solidFill>
                  <a:srgbClr val="0000FF"/>
                </a:solidFill>
                <a:latin typeface="Menlo" panose="020B0609030804020204" pitchFamily="49" charset="0"/>
              </a:rPr>
              <a:t>"board"</a:t>
            </a:r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008000"/>
                </a:solidFill>
                <a:latin typeface="Menlo" panose="020B0609030804020204" pitchFamily="49" charset="0"/>
              </a:rPr>
              <a:t>		&lt;!--</a:t>
            </a:r>
            <a:r>
              <a:rPr lang="zh-CN" altLang="en-US" sz="2000" dirty="0">
                <a:solidFill>
                  <a:srgbClr val="008000"/>
                </a:solidFill>
                <a:latin typeface="Menlo" panose="020B0609030804020204" pitchFamily="49" charset="0"/>
              </a:rPr>
              <a:t>从数据库中读出用户的留言内容，展示在这里</a:t>
            </a:r>
            <a:r>
              <a:rPr lang="en-US" altLang="zh-CN" sz="2000" dirty="0">
                <a:solidFill>
                  <a:srgbClr val="008000"/>
                </a:solidFill>
                <a:latin typeface="Menlo" panose="020B0609030804020204" pitchFamily="49" charset="0"/>
              </a:rPr>
              <a:t>--&gt;</a:t>
            </a:r>
            <a:endParaRPr lang="zh-CN" altLang="en-US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		&lt;script&gt;</a:t>
            </a:r>
            <a:r>
              <a:rPr lang="en-US" altLang="zh-CN" sz="2000" dirty="0">
                <a:solidFill>
                  <a:srgbClr val="795E26"/>
                </a:solidFill>
                <a:latin typeface="Menlo" panose="020B0609030804020204" pitchFamily="49" charset="0"/>
              </a:rPr>
              <a:t>alert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r>
              <a:rPr lang="en-US" altLang="zh-CN" sz="2000" dirty="0" err="1">
                <a:solidFill>
                  <a:srgbClr val="A31515"/>
                </a:solidFill>
                <a:latin typeface="Menlo" panose="020B0609030804020204" pitchFamily="49" charset="0"/>
              </a:rPr>
              <a:t>hey!you</a:t>
            </a:r>
            <a:r>
              <a:rPr lang="en-US" altLang="zh-CN" sz="2000" dirty="0">
                <a:solidFill>
                  <a:srgbClr val="A31515"/>
                </a:solidFill>
                <a:latin typeface="Menlo" panose="020B0609030804020204" pitchFamily="49" charset="0"/>
              </a:rPr>
              <a:t> are attacked"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&lt;/script&gt;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	&lt;/div&gt;</a:t>
            </a:r>
            <a:r>
              <a:rPr lang="en-US" altLang="zh-CN" sz="20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&lt;/body&gt;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2000" dirty="0">
                <a:solidFill>
                  <a:srgbClr val="800000"/>
                </a:solidFill>
                <a:latin typeface="Menlo" panose="020B0609030804020204" pitchFamily="49" charset="0"/>
              </a:rPr>
              <a:t>&lt;/html&gt;</a:t>
            </a:r>
            <a:endParaRPr lang="en-US" altLang="zh-CN" sz="2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2740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WebSocket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901702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897156-167F-B07B-7FA6-D080E3E5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websocket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VS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http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29B5BF-2993-3877-0F9A-E96943C95C1B}"/>
              </a:ext>
            </a:extLst>
          </p:cNvPr>
          <p:cNvSpPr/>
          <p:nvPr/>
        </p:nvSpPr>
        <p:spPr>
          <a:xfrm>
            <a:off x="1818180" y="2259041"/>
            <a:ext cx="1219200" cy="495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客户端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A7E6477-F0EF-EA0B-12FB-C9C3EB87725A}"/>
              </a:ext>
            </a:extLst>
          </p:cNvPr>
          <p:cNvSpPr/>
          <p:nvPr/>
        </p:nvSpPr>
        <p:spPr>
          <a:xfrm>
            <a:off x="4305302" y="2259041"/>
            <a:ext cx="1219200" cy="495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服务端</a:t>
            </a:r>
          </a:p>
        </p:txBody>
      </p:sp>
      <p:cxnSp>
        <p:nvCxnSpPr>
          <p:cNvPr id="6" name="直线连接符 4">
            <a:extLst>
              <a:ext uri="{FF2B5EF4-FFF2-40B4-BE49-F238E27FC236}">
                <a16:creationId xmlns:a16="http://schemas.microsoft.com/office/drawing/2014/main" id="{D01FBA06-BBCF-2C8A-409D-F45743CA5F45}"/>
              </a:ext>
            </a:extLst>
          </p:cNvPr>
          <p:cNvCxnSpPr>
            <a:cxnSpLocks/>
          </p:cNvCxnSpPr>
          <p:nvPr/>
        </p:nvCxnSpPr>
        <p:spPr>
          <a:xfrm>
            <a:off x="4914902" y="2754341"/>
            <a:ext cx="0" cy="27066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6DF74912-BF2F-85EE-02DC-F2C263238116}"/>
              </a:ext>
            </a:extLst>
          </p:cNvPr>
          <p:cNvCxnSpPr>
            <a:cxnSpLocks/>
          </p:cNvCxnSpPr>
          <p:nvPr/>
        </p:nvCxnSpPr>
        <p:spPr>
          <a:xfrm>
            <a:off x="2389682" y="2754341"/>
            <a:ext cx="0" cy="27066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08DEA185-99CE-6CAC-0DF1-C13A14560B1E}"/>
              </a:ext>
            </a:extLst>
          </p:cNvPr>
          <p:cNvCxnSpPr>
            <a:cxnSpLocks/>
          </p:cNvCxnSpPr>
          <p:nvPr/>
        </p:nvCxnSpPr>
        <p:spPr>
          <a:xfrm>
            <a:off x="2389682" y="3135444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线箭头连接符 10">
            <a:extLst>
              <a:ext uri="{FF2B5EF4-FFF2-40B4-BE49-F238E27FC236}">
                <a16:creationId xmlns:a16="http://schemas.microsoft.com/office/drawing/2014/main" id="{AB637383-BF77-455C-CA51-8EE4F3A74AB9}"/>
              </a:ext>
            </a:extLst>
          </p:cNvPr>
          <p:cNvCxnSpPr>
            <a:cxnSpLocks/>
          </p:cNvCxnSpPr>
          <p:nvPr/>
        </p:nvCxnSpPr>
        <p:spPr>
          <a:xfrm flipH="1">
            <a:off x="2389682" y="3703797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线箭头连接符 16">
            <a:extLst>
              <a:ext uri="{FF2B5EF4-FFF2-40B4-BE49-F238E27FC236}">
                <a16:creationId xmlns:a16="http://schemas.microsoft.com/office/drawing/2014/main" id="{B0004B55-EFFE-4CDD-6CF4-42FED2B8717D}"/>
              </a:ext>
            </a:extLst>
          </p:cNvPr>
          <p:cNvCxnSpPr>
            <a:cxnSpLocks/>
          </p:cNvCxnSpPr>
          <p:nvPr/>
        </p:nvCxnSpPr>
        <p:spPr>
          <a:xfrm>
            <a:off x="2389682" y="4329244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线箭头连接符 17">
            <a:extLst>
              <a:ext uri="{FF2B5EF4-FFF2-40B4-BE49-F238E27FC236}">
                <a16:creationId xmlns:a16="http://schemas.microsoft.com/office/drawing/2014/main" id="{1F0F4290-BF5F-552A-4D69-55301D66EC81}"/>
              </a:ext>
            </a:extLst>
          </p:cNvPr>
          <p:cNvCxnSpPr>
            <a:cxnSpLocks/>
          </p:cNvCxnSpPr>
          <p:nvPr/>
        </p:nvCxnSpPr>
        <p:spPr>
          <a:xfrm flipH="1">
            <a:off x="2389682" y="4897597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0E02E91E-3145-2659-4792-455B03D9341F}"/>
              </a:ext>
            </a:extLst>
          </p:cNvPr>
          <p:cNvSpPr/>
          <p:nvPr/>
        </p:nvSpPr>
        <p:spPr>
          <a:xfrm>
            <a:off x="3298167" y="2735334"/>
            <a:ext cx="697627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BB92B50-0FC9-2D21-A72C-239FCA606FAC}"/>
              </a:ext>
            </a:extLst>
          </p:cNvPr>
          <p:cNvSpPr/>
          <p:nvPr/>
        </p:nvSpPr>
        <p:spPr>
          <a:xfrm>
            <a:off x="3295329" y="3290986"/>
            <a:ext cx="697628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响应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9DA6DF2-FE91-046C-8C9A-BF59157A1BAD}"/>
              </a:ext>
            </a:extLst>
          </p:cNvPr>
          <p:cNvSpPr/>
          <p:nvPr/>
        </p:nvSpPr>
        <p:spPr>
          <a:xfrm>
            <a:off x="3300506" y="3918122"/>
            <a:ext cx="697627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392A3AA-6BFC-CDFD-AAD3-137881312344}"/>
              </a:ext>
            </a:extLst>
          </p:cNvPr>
          <p:cNvSpPr/>
          <p:nvPr/>
        </p:nvSpPr>
        <p:spPr>
          <a:xfrm>
            <a:off x="3297667" y="4473774"/>
            <a:ext cx="697628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响应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1AC5169-E524-9793-5A73-FD038042A3EF}"/>
              </a:ext>
            </a:extLst>
          </p:cNvPr>
          <p:cNvSpPr/>
          <p:nvPr/>
        </p:nvSpPr>
        <p:spPr>
          <a:xfrm>
            <a:off x="4999913" y="3135443"/>
            <a:ext cx="194384" cy="5683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C14534A-A0C4-1C42-AA04-7CD155561AE3}"/>
              </a:ext>
            </a:extLst>
          </p:cNvPr>
          <p:cNvSpPr/>
          <p:nvPr/>
        </p:nvSpPr>
        <p:spPr>
          <a:xfrm>
            <a:off x="4999913" y="4329244"/>
            <a:ext cx="194384" cy="5683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FF31ED2-B96E-CCA1-39D6-45F7B66A965D}"/>
              </a:ext>
            </a:extLst>
          </p:cNvPr>
          <p:cNvSpPr/>
          <p:nvPr/>
        </p:nvSpPr>
        <p:spPr>
          <a:xfrm>
            <a:off x="6792424" y="2259041"/>
            <a:ext cx="1219200" cy="495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客户端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03310E5-ACC3-8EEB-A19E-E8F85CFF6B3B}"/>
              </a:ext>
            </a:extLst>
          </p:cNvPr>
          <p:cNvSpPr/>
          <p:nvPr/>
        </p:nvSpPr>
        <p:spPr>
          <a:xfrm>
            <a:off x="9279546" y="2259041"/>
            <a:ext cx="1219200" cy="495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服务端</a:t>
            </a:r>
          </a:p>
        </p:txBody>
      </p:sp>
      <p:cxnSp>
        <p:nvCxnSpPr>
          <p:cNvPr id="20" name="直线连接符 26">
            <a:extLst>
              <a:ext uri="{FF2B5EF4-FFF2-40B4-BE49-F238E27FC236}">
                <a16:creationId xmlns:a16="http://schemas.microsoft.com/office/drawing/2014/main" id="{C91AF690-6C9D-65EB-6D33-3A54D24E7E77}"/>
              </a:ext>
            </a:extLst>
          </p:cNvPr>
          <p:cNvCxnSpPr>
            <a:cxnSpLocks/>
          </p:cNvCxnSpPr>
          <p:nvPr/>
        </p:nvCxnSpPr>
        <p:spPr>
          <a:xfrm>
            <a:off x="9889146" y="2754341"/>
            <a:ext cx="0" cy="27066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27">
            <a:extLst>
              <a:ext uri="{FF2B5EF4-FFF2-40B4-BE49-F238E27FC236}">
                <a16:creationId xmlns:a16="http://schemas.microsoft.com/office/drawing/2014/main" id="{612DB1FD-C48D-2368-C8A7-BF26128CA98E}"/>
              </a:ext>
            </a:extLst>
          </p:cNvPr>
          <p:cNvCxnSpPr>
            <a:cxnSpLocks/>
          </p:cNvCxnSpPr>
          <p:nvPr/>
        </p:nvCxnSpPr>
        <p:spPr>
          <a:xfrm>
            <a:off x="7363926" y="2754341"/>
            <a:ext cx="0" cy="270665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线箭头连接符 28">
            <a:extLst>
              <a:ext uri="{FF2B5EF4-FFF2-40B4-BE49-F238E27FC236}">
                <a16:creationId xmlns:a16="http://schemas.microsoft.com/office/drawing/2014/main" id="{EF7AD5BF-9B40-5418-FE1C-29D6A7000A2F}"/>
              </a:ext>
            </a:extLst>
          </p:cNvPr>
          <p:cNvCxnSpPr>
            <a:cxnSpLocks/>
          </p:cNvCxnSpPr>
          <p:nvPr/>
        </p:nvCxnSpPr>
        <p:spPr>
          <a:xfrm>
            <a:off x="7363926" y="3135444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29">
            <a:extLst>
              <a:ext uri="{FF2B5EF4-FFF2-40B4-BE49-F238E27FC236}">
                <a16:creationId xmlns:a16="http://schemas.microsoft.com/office/drawing/2014/main" id="{6B5C096D-3FE2-069C-2F21-3E38256511C9}"/>
              </a:ext>
            </a:extLst>
          </p:cNvPr>
          <p:cNvCxnSpPr>
            <a:cxnSpLocks/>
          </p:cNvCxnSpPr>
          <p:nvPr/>
        </p:nvCxnSpPr>
        <p:spPr>
          <a:xfrm flipH="1">
            <a:off x="7363926" y="3703797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2BBB0589-721B-B4AD-6172-F6111B881209}"/>
              </a:ext>
            </a:extLst>
          </p:cNvPr>
          <p:cNvSpPr/>
          <p:nvPr/>
        </p:nvSpPr>
        <p:spPr>
          <a:xfrm>
            <a:off x="8272412" y="2735334"/>
            <a:ext cx="697628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握手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6F6F2E1-2514-2637-FB4E-CCDD148A21E0}"/>
              </a:ext>
            </a:extLst>
          </p:cNvPr>
          <p:cNvSpPr/>
          <p:nvPr/>
        </p:nvSpPr>
        <p:spPr>
          <a:xfrm>
            <a:off x="8269574" y="3290986"/>
            <a:ext cx="697627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确认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026F373-FCFF-5B3D-A461-3FB6DCE8D611}"/>
              </a:ext>
            </a:extLst>
          </p:cNvPr>
          <p:cNvSpPr/>
          <p:nvPr/>
        </p:nvSpPr>
        <p:spPr>
          <a:xfrm>
            <a:off x="8021242" y="5132491"/>
            <a:ext cx="1210588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连接断开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A8A7A32-84D1-9996-953F-5EE089E704DB}"/>
              </a:ext>
            </a:extLst>
          </p:cNvPr>
          <p:cNvSpPr/>
          <p:nvPr/>
        </p:nvSpPr>
        <p:spPr>
          <a:xfrm>
            <a:off x="7887193" y="4118174"/>
            <a:ext cx="1467068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全双工通信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30A9396-25E9-EEE4-D36F-8812AC6B1846}"/>
              </a:ext>
            </a:extLst>
          </p:cNvPr>
          <p:cNvSpPr/>
          <p:nvPr/>
        </p:nvSpPr>
        <p:spPr>
          <a:xfrm>
            <a:off x="9974157" y="3135443"/>
            <a:ext cx="175774" cy="21685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9" name="直线箭头连接符 38">
            <a:extLst>
              <a:ext uri="{FF2B5EF4-FFF2-40B4-BE49-F238E27FC236}">
                <a16:creationId xmlns:a16="http://schemas.microsoft.com/office/drawing/2014/main" id="{16FAA264-5080-4E79-AC81-09515FFDA38E}"/>
              </a:ext>
            </a:extLst>
          </p:cNvPr>
          <p:cNvCxnSpPr>
            <a:cxnSpLocks/>
          </p:cNvCxnSpPr>
          <p:nvPr/>
        </p:nvCxnSpPr>
        <p:spPr>
          <a:xfrm flipH="1">
            <a:off x="7363926" y="5329397"/>
            <a:ext cx="2525219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41CF0477-A807-A0BE-9134-BF2C222BFA2D}"/>
              </a:ext>
            </a:extLst>
          </p:cNvPr>
          <p:cNvSpPr/>
          <p:nvPr/>
        </p:nvSpPr>
        <p:spPr>
          <a:xfrm>
            <a:off x="4706311" y="5882402"/>
            <a:ext cx="523836" cy="14779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91D3A94-418E-EB47-F288-5D0C4B25B244}"/>
              </a:ext>
            </a:extLst>
          </p:cNvPr>
          <p:cNvSpPr/>
          <p:nvPr/>
        </p:nvSpPr>
        <p:spPr>
          <a:xfrm>
            <a:off x="5505659" y="5756245"/>
            <a:ext cx="1980030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连接的生命周期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071F252-A83E-05EB-E92E-D3330B26E3E0}"/>
              </a:ext>
            </a:extLst>
          </p:cNvPr>
          <p:cNvSpPr/>
          <p:nvPr/>
        </p:nvSpPr>
        <p:spPr>
          <a:xfrm>
            <a:off x="2792180" y="1724062"/>
            <a:ext cx="1703928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http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短连接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879B9D4-D7D4-F29B-3C35-77EC15DFCF39}"/>
              </a:ext>
            </a:extLst>
          </p:cNvPr>
          <p:cNvSpPr/>
          <p:nvPr/>
        </p:nvSpPr>
        <p:spPr>
          <a:xfrm>
            <a:off x="7262693" y="1725650"/>
            <a:ext cx="2631618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websocket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长连接</a:t>
            </a:r>
          </a:p>
        </p:txBody>
      </p:sp>
      <p:sp>
        <p:nvSpPr>
          <p:cNvPr id="34" name="上下箭头 37">
            <a:extLst>
              <a:ext uri="{FF2B5EF4-FFF2-40B4-BE49-F238E27FC236}">
                <a16:creationId xmlns:a16="http://schemas.microsoft.com/office/drawing/2014/main" id="{6D425B10-C0A6-DC35-5642-A825EAD572F0}"/>
              </a:ext>
            </a:extLst>
          </p:cNvPr>
          <p:cNvSpPr/>
          <p:nvPr/>
        </p:nvSpPr>
        <p:spPr>
          <a:xfrm rot="5400000">
            <a:off x="8507608" y="3361338"/>
            <a:ext cx="258907" cy="2478757"/>
          </a:xfrm>
          <a:prstGeom prst="up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60792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83B838-503B-EE41-9621-A9E8F473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websocket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90B19E-A3D0-9D4E-B572-DE2F2B450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相似和关联：</a:t>
            </a:r>
            <a:endParaRPr kumimoji="1" lang="en-US" altLang="zh-CN" dirty="0"/>
          </a:p>
          <a:p>
            <a:r>
              <a:rPr kumimoji="1" lang="zh-CN" altLang="en-US" dirty="0"/>
              <a:t>都是应用层协议，都基于</a:t>
            </a:r>
            <a:r>
              <a:rPr kumimoji="1" lang="en-US" altLang="zh-CN" dirty="0" err="1"/>
              <a:t>tcp</a:t>
            </a:r>
            <a:r>
              <a:rPr kumimoji="1" lang="zh-CN" altLang="en-US" dirty="0"/>
              <a:t>传输协议</a:t>
            </a:r>
            <a:endParaRPr kumimoji="1" lang="en-US" altLang="zh-CN" dirty="0"/>
          </a:p>
          <a:p>
            <a:r>
              <a:rPr kumimoji="1" lang="zh-CN" altLang="en-US" dirty="0"/>
              <a:t>跟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有良好的兼容性，</a:t>
            </a:r>
            <a:r>
              <a:rPr kumimoji="1" lang="en-US" altLang="zh-CN" dirty="0" err="1"/>
              <a:t>ws</a:t>
            </a:r>
            <a:r>
              <a:rPr kumimoji="1" lang="zh-CN" altLang="en-US" dirty="0"/>
              <a:t>和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的默认端口都是</a:t>
            </a:r>
            <a:r>
              <a:rPr kumimoji="1" lang="en-US" altLang="zh-CN" dirty="0"/>
              <a:t>80</a:t>
            </a:r>
            <a:r>
              <a:rPr kumimoji="1" lang="zh-CN" altLang="en-US" dirty="0"/>
              <a:t>，</a:t>
            </a:r>
            <a:r>
              <a:rPr kumimoji="1" lang="en-US" altLang="zh-CN" dirty="0" err="1"/>
              <a:t>wss</a:t>
            </a:r>
            <a:r>
              <a:rPr kumimoji="1" lang="zh-CN" altLang="en-US" dirty="0"/>
              <a:t>和</a:t>
            </a:r>
            <a:r>
              <a:rPr kumimoji="1" lang="en-US" altLang="zh-CN" dirty="0"/>
              <a:t>https</a:t>
            </a:r>
            <a:r>
              <a:rPr kumimoji="1" lang="zh-CN" altLang="en-US" dirty="0"/>
              <a:t>的默认端口都是</a:t>
            </a:r>
            <a:r>
              <a:rPr kumimoji="1" lang="en-US" altLang="zh-CN" dirty="0"/>
              <a:t>443</a:t>
            </a:r>
          </a:p>
          <a:p>
            <a:r>
              <a:rPr kumimoji="1" lang="en-US" altLang="zh-CN" dirty="0" err="1"/>
              <a:t>websocket</a:t>
            </a:r>
            <a:r>
              <a:rPr kumimoji="1" lang="zh-CN" altLang="en-US" dirty="0"/>
              <a:t>在握手阶段采用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发送数据</a:t>
            </a:r>
          </a:p>
        </p:txBody>
      </p:sp>
    </p:spTree>
    <p:extLst>
      <p:ext uri="{BB962C8B-B14F-4D97-AF65-F5344CB8AC3E}">
        <p14:creationId xmlns:p14="http://schemas.microsoft.com/office/powerpoint/2010/main" val="7314089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83B838-503B-EE41-9621-A9E8F473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websocket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90B19E-A3D0-9D4E-B572-DE2F2B450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dirty="0"/>
              <a:t>差异：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en-US" altLang="zh-CN" dirty="0"/>
              <a:t>http</a:t>
            </a:r>
            <a:r>
              <a:rPr kumimoji="1" lang="zh-CN" altLang="en-US" dirty="0"/>
              <a:t>是半双工，而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通过多路复用实现了</a:t>
            </a:r>
            <a:r>
              <a:rPr kumimoji="1" lang="zh-CN" altLang="en-US" b="1" dirty="0"/>
              <a:t>全双工</a:t>
            </a:r>
            <a:r>
              <a:rPr kumimoji="1" lang="en-US" altLang="zh-CN" b="1" dirty="0"/>
              <a:t>(</a:t>
            </a:r>
            <a:r>
              <a:rPr kumimoji="1" lang="zh-CN" altLang="en-US" b="1" dirty="0"/>
              <a:t>连接支持并发操作</a:t>
            </a:r>
            <a:r>
              <a:rPr kumimoji="1" lang="en-US" altLang="zh-CN" b="1" dirty="0"/>
              <a:t>)</a:t>
            </a:r>
          </a:p>
          <a:p>
            <a:pPr>
              <a:lnSpc>
                <a:spcPct val="120000"/>
              </a:lnSpc>
            </a:pPr>
            <a:r>
              <a:rPr kumimoji="1" lang="en-US" altLang="zh-CN" dirty="0"/>
              <a:t>http</a:t>
            </a:r>
            <a:r>
              <a:rPr kumimoji="1" lang="zh-CN" altLang="en-US" dirty="0"/>
              <a:t>只能由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主动发起数据请求，而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还可以由</a:t>
            </a:r>
            <a:r>
              <a:rPr kumimoji="1" lang="en-US" altLang="zh-CN" dirty="0"/>
              <a:t>server</a:t>
            </a:r>
            <a:r>
              <a:rPr kumimoji="1" lang="zh-CN" altLang="en-US" dirty="0"/>
              <a:t>主动向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推送数据。在需要及时刷新的场景中，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只能靠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高频地轮询，浪费严重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en-US" altLang="zh-CN" dirty="0"/>
              <a:t>http</a:t>
            </a:r>
            <a:r>
              <a:rPr kumimoji="1" lang="zh-CN" altLang="en-US" dirty="0"/>
              <a:t>长连接</a:t>
            </a:r>
            <a:r>
              <a:rPr kumimoji="1" lang="en-US" altLang="zh-CN" dirty="0"/>
              <a:t>(</a:t>
            </a:r>
            <a:r>
              <a:rPr lang="en-US" altLang="zh-CN" dirty="0"/>
              <a:t>HTTP1.1 </a:t>
            </a:r>
            <a:r>
              <a:rPr lang="zh-CN" altLang="en-US" dirty="0"/>
              <a:t>默认使用长连接</a:t>
            </a:r>
            <a:r>
              <a:rPr kumimoji="1" lang="en-US" altLang="zh-CN" dirty="0"/>
              <a:t>)</a:t>
            </a:r>
            <a:r>
              <a:rPr kumimoji="1" lang="zh-CN" altLang="en-US" dirty="0"/>
              <a:t>中每次请求都要带上</a:t>
            </a:r>
            <a:r>
              <a:rPr kumimoji="1" lang="en-US" altLang="zh-CN" dirty="0"/>
              <a:t>header</a:t>
            </a:r>
            <a:r>
              <a:rPr kumimoji="1" lang="zh-CN" altLang="en-US" dirty="0"/>
              <a:t>，而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在传输数据阶段不需要带</a:t>
            </a:r>
            <a:r>
              <a:rPr kumimoji="1" lang="en-US" altLang="zh-CN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1556845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015141-A819-0949-B3E9-AE1F4A82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websocket</a:t>
            </a:r>
            <a:r>
              <a:rPr kumimoji="1" lang="zh-CN" altLang="en-US" dirty="0"/>
              <a:t>应用场景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13F247-3118-AA47-BAF5-0DF48987C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dirty="0"/>
              <a:t>WebSocket</a:t>
            </a:r>
            <a:r>
              <a:rPr lang="zh-CN" altLang="en-US" dirty="0"/>
              <a:t>是</a:t>
            </a:r>
            <a:r>
              <a:rPr lang="en-US" altLang="zh-CN" dirty="0"/>
              <a:t>HTML5</a:t>
            </a:r>
            <a:r>
              <a:rPr lang="zh-CN" altLang="en-US" dirty="0"/>
              <a:t>下的产物，能更好的节省服务器资源和带宽</a:t>
            </a:r>
            <a:endParaRPr lang="en-US" altLang="zh-CN" dirty="0"/>
          </a:p>
          <a:p>
            <a:r>
              <a:rPr kumimoji="1" lang="en-US" altLang="zh-CN" dirty="0"/>
              <a:t>html5</a:t>
            </a:r>
            <a:r>
              <a:rPr kumimoji="1" lang="zh-CN" altLang="en-US" dirty="0"/>
              <a:t>多人游戏</a:t>
            </a:r>
            <a:endParaRPr kumimoji="1" lang="en-US" altLang="zh-CN" dirty="0"/>
          </a:p>
          <a:p>
            <a:r>
              <a:rPr kumimoji="1" lang="zh-CN" altLang="en-US" dirty="0"/>
              <a:t>聊天室</a:t>
            </a:r>
            <a:endParaRPr kumimoji="1" lang="en-US" altLang="zh-CN" dirty="0"/>
          </a:p>
          <a:p>
            <a:r>
              <a:rPr kumimoji="1" lang="zh-CN" altLang="en-US" dirty="0"/>
              <a:t>协同编辑</a:t>
            </a:r>
            <a:endParaRPr kumimoji="1" lang="en-US" altLang="zh-CN" dirty="0"/>
          </a:p>
          <a:p>
            <a:r>
              <a:rPr kumimoji="1" lang="zh-CN" altLang="en-US" dirty="0"/>
              <a:t>弹幕</a:t>
            </a:r>
            <a:endParaRPr kumimoji="1" lang="en-US" altLang="zh-CN" dirty="0"/>
          </a:p>
          <a:p>
            <a:r>
              <a:rPr kumimoji="1" lang="zh-CN" altLang="en-US"/>
              <a:t>视频会议</a:t>
            </a:r>
            <a:endParaRPr kumimoji="1" lang="en-US" altLang="zh-CN" dirty="0"/>
          </a:p>
          <a:p>
            <a:r>
              <a:rPr kumimoji="1" lang="zh-CN" altLang="en-US" dirty="0"/>
              <a:t>基于实时位置的应用</a:t>
            </a:r>
            <a:endParaRPr kumimoji="1" lang="en-US" altLang="zh-CN" dirty="0"/>
          </a:p>
          <a:p>
            <a:r>
              <a:rPr kumimoji="1" lang="zh-CN" altLang="en-US" dirty="0"/>
              <a:t>股票实时报价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851119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33071-B405-5944-B176-96543EB6F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328"/>
            <a:ext cx="10040290" cy="1325563"/>
          </a:xfrm>
        </p:spPr>
        <p:txBody>
          <a:bodyPr/>
          <a:lstStyle/>
          <a:p>
            <a:pPr algn="l"/>
            <a:r>
              <a:rPr kumimoji="1" lang="en-US" altLang="zh-CN" dirty="0" err="1"/>
              <a:t>websocket</a:t>
            </a:r>
            <a:r>
              <a:rPr kumimoji="1" lang="zh-CN" altLang="en-US" dirty="0"/>
              <a:t>握手协议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0EDC79-C9CA-0D40-918F-1EA77B5CF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690688"/>
            <a:ext cx="10194966" cy="4498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000" b="1" dirty="0"/>
              <a:t>Request Header</a:t>
            </a:r>
          </a:p>
          <a:p>
            <a:pPr marL="0" indent="0">
              <a:buNone/>
            </a:pPr>
            <a:r>
              <a:rPr kumimoji="1" lang="en-US" altLang="zh-CN" sz="2000" dirty="0"/>
              <a:t>Sec-Websocket-Version:13</a:t>
            </a:r>
          </a:p>
          <a:p>
            <a:pPr marL="0" indent="0">
              <a:buNone/>
            </a:pPr>
            <a:r>
              <a:rPr kumimoji="1" lang="en-US" altLang="zh-CN" sz="2000" dirty="0" err="1">
                <a:solidFill>
                  <a:srgbClr val="F76212"/>
                </a:solidFill>
              </a:rPr>
              <a:t>Upgrade:websocket</a:t>
            </a:r>
            <a:endParaRPr kumimoji="1" lang="en-US" altLang="zh-CN" sz="2000" dirty="0">
              <a:solidFill>
                <a:srgbClr val="F76212"/>
              </a:solidFill>
            </a:endParaRPr>
          </a:p>
          <a:p>
            <a:pPr marL="0" indent="0">
              <a:buNone/>
            </a:pPr>
            <a:r>
              <a:rPr kumimoji="1" lang="en-US" altLang="zh-CN" sz="2000" dirty="0" err="1"/>
              <a:t>Connection:Upgrade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Sec-Websocket-Key:duR0pUQxNgBJsRQKj2Jxsw==</a:t>
            </a:r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r>
              <a:rPr lang="en-US" altLang="zh-CN" sz="2000" b="1" dirty="0"/>
              <a:t>Response Header</a:t>
            </a:r>
            <a:endParaRPr kumimoji="1" lang="en-US" altLang="zh-CN" sz="2000" b="1" dirty="0"/>
          </a:p>
          <a:p>
            <a:pPr marL="0" indent="0">
              <a:buNone/>
            </a:pPr>
            <a:r>
              <a:rPr kumimoji="1" lang="en-US" altLang="zh-CN" sz="2000" dirty="0" err="1">
                <a:solidFill>
                  <a:srgbClr val="F76212"/>
                </a:solidFill>
              </a:rPr>
              <a:t>Upgrade:websocket</a:t>
            </a:r>
            <a:endParaRPr kumimoji="1" lang="en-US" altLang="zh-CN" sz="2000" dirty="0">
              <a:solidFill>
                <a:srgbClr val="F76212"/>
              </a:solidFill>
            </a:endParaRPr>
          </a:p>
          <a:p>
            <a:pPr marL="0" indent="0">
              <a:buNone/>
            </a:pPr>
            <a:r>
              <a:rPr kumimoji="1" lang="en-US" altLang="zh-CN" sz="2000" dirty="0" err="1"/>
              <a:t>Connection:Upgrade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Sec-Websocket-Accept:a1y2oy1zvgHsVyHMx+hZ1AYrEHI=</a:t>
            </a:r>
            <a:endParaRPr kumimoji="1" lang="zh-CN" altLang="en-US" sz="2000" dirty="0"/>
          </a:p>
          <a:p>
            <a:pPr marL="0" indent="0">
              <a:buNone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65936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8EFFC-7431-4C40-B882-F85D7B4E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FB5F99-7FD2-C941-8BB0-7459A9C44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安装第三方包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github.com/gorilla/</a:t>
            </a:r>
            <a:r>
              <a:rPr lang="en-US" altLang="zh-CN" dirty="0" err="1"/>
              <a:t>websocket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b="0" dirty="0">
                <a:solidFill>
                  <a:srgbClr val="FF0000"/>
                </a:solidFill>
                <a:effectLst/>
              </a:rPr>
              <a:t>该项目带了一个聊天室的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demo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将 </a:t>
            </a:r>
            <a:r>
              <a:rPr lang="en-US" altLang="zh-CN" dirty="0"/>
              <a:t>http </a:t>
            </a:r>
            <a:r>
              <a:rPr lang="zh-CN" altLang="en-US" dirty="0"/>
              <a:t>升级到 </a:t>
            </a:r>
            <a:r>
              <a:rPr lang="en-US" altLang="zh-CN" dirty="0"/>
              <a:t>WebSocket </a:t>
            </a:r>
            <a:r>
              <a:rPr lang="zh-CN" altLang="en-US" dirty="0"/>
              <a:t>协议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 err="1"/>
              <a:t>func</a:t>
            </a:r>
            <a:r>
              <a:rPr lang="en-US" altLang="zh-CN" dirty="0"/>
              <a:t> (u *Upgrader) Upgrade(w </a:t>
            </a:r>
            <a:r>
              <a:rPr lang="en-US" altLang="zh-CN" dirty="0" err="1"/>
              <a:t>http.ResponseWriter</a:t>
            </a:r>
            <a:r>
              <a:rPr lang="en-US" altLang="zh-CN" dirty="0"/>
              <a:t>, r *</a:t>
            </a:r>
            <a:r>
              <a:rPr lang="en-US" altLang="zh-CN" dirty="0" err="1"/>
              <a:t>http.Request</a:t>
            </a:r>
            <a:r>
              <a:rPr lang="en-US" altLang="zh-CN" dirty="0"/>
              <a:t>, </a:t>
            </a:r>
            <a:r>
              <a:rPr lang="en-US" altLang="zh-CN" dirty="0" err="1"/>
              <a:t>responseHeader</a:t>
            </a:r>
            <a:r>
              <a:rPr lang="en-US" altLang="zh-CN" dirty="0"/>
              <a:t> </a:t>
            </a:r>
            <a:r>
              <a:rPr lang="en-US" altLang="zh-CN" dirty="0" err="1"/>
              <a:t>http.Header</a:t>
            </a:r>
            <a:r>
              <a:rPr lang="en-US" altLang="zh-CN" dirty="0"/>
              <a:t>) (*</a:t>
            </a:r>
            <a:r>
              <a:rPr lang="en-US" altLang="zh-CN" dirty="0" err="1"/>
              <a:t>websocket.Conn</a:t>
            </a:r>
            <a:r>
              <a:rPr lang="en-US" altLang="zh-CN" dirty="0"/>
              <a:t>, error)	</a:t>
            </a:r>
          </a:p>
          <a:p>
            <a:r>
              <a:rPr lang="zh-CN" altLang="en-US" dirty="0"/>
              <a:t>客户端发起握手，请求连接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 err="1"/>
              <a:t>func</a:t>
            </a:r>
            <a:r>
              <a:rPr lang="en-US" altLang="zh-CN" dirty="0"/>
              <a:t> (*</a:t>
            </a:r>
            <a:r>
              <a:rPr lang="en-US" altLang="zh-CN" dirty="0" err="1"/>
              <a:t>websocket.Dialer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Dial(</a:t>
            </a:r>
            <a:r>
              <a:rPr lang="en-US" altLang="zh-CN" dirty="0" err="1"/>
              <a:t>urlStr</a:t>
            </a:r>
            <a:r>
              <a:rPr lang="en-US" altLang="zh-CN" dirty="0"/>
              <a:t> string, </a:t>
            </a:r>
            <a:r>
              <a:rPr lang="en-US" altLang="zh-CN" dirty="0" err="1"/>
              <a:t>requestHeader</a:t>
            </a:r>
            <a:r>
              <a:rPr lang="en-US" altLang="zh-CN" dirty="0"/>
              <a:t> </a:t>
            </a:r>
            <a:r>
              <a:rPr lang="en-US" altLang="zh-CN" dirty="0" err="1"/>
              <a:t>http.Header</a:t>
            </a:r>
            <a:r>
              <a:rPr lang="en-US" altLang="zh-CN" dirty="0"/>
              <a:t>) (*</a:t>
            </a:r>
            <a:r>
              <a:rPr lang="en-US" altLang="zh-CN" dirty="0" err="1"/>
              <a:t>websocket.Conn</a:t>
            </a:r>
            <a:r>
              <a:rPr lang="en-US" altLang="zh-CN" dirty="0"/>
              <a:t>, *</a:t>
            </a:r>
            <a:r>
              <a:rPr lang="en-US" altLang="zh-CN" dirty="0" err="1"/>
              <a:t>http.Response</a:t>
            </a:r>
            <a:r>
              <a:rPr lang="en-US" altLang="zh-CN" dirty="0"/>
              <a:t>, error)</a:t>
            </a:r>
          </a:p>
        </p:txBody>
      </p:sp>
    </p:spTree>
    <p:extLst>
      <p:ext uri="{BB962C8B-B14F-4D97-AF65-F5344CB8AC3E}">
        <p14:creationId xmlns:p14="http://schemas.microsoft.com/office/powerpoint/2010/main" val="2689440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E1847C-68C0-194A-B562-187FE40A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D89E96-0FDD-3E42-A898-23574EEA1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en-US" altLang="zh-CN" dirty="0"/>
              <a:t>type Upgrader struct {</a:t>
            </a:r>
          </a:p>
          <a:p>
            <a:pPr marL="0" indent="0">
              <a:buNone/>
            </a:pPr>
            <a:r>
              <a:rPr kumimoji="1" lang="en-US" altLang="zh-CN" dirty="0"/>
              <a:t>    </a:t>
            </a:r>
            <a:r>
              <a:rPr kumimoji="1" lang="zh-CN" altLang="en-US" dirty="0"/>
              <a:t>  </a:t>
            </a:r>
            <a:r>
              <a:rPr kumimoji="1" lang="en-US" altLang="zh-CN" dirty="0" err="1"/>
              <a:t>HandshakeTimeout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time.Duration</a:t>
            </a:r>
            <a:r>
              <a:rPr kumimoji="1" lang="en-US" altLang="zh-CN" dirty="0"/>
              <a:t>  //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握手超时时间</a:t>
            </a:r>
          </a:p>
          <a:p>
            <a:pPr marL="0" indent="0">
              <a:buNone/>
            </a:pPr>
            <a:r>
              <a:rPr kumimoji="1" lang="zh-CN" altLang="en-US" dirty="0"/>
              <a:t>      </a:t>
            </a:r>
            <a:r>
              <a:rPr kumimoji="1" lang="en-US" altLang="zh-CN" dirty="0" err="1"/>
              <a:t>ReadBufferSize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WriteBufferSize</a:t>
            </a:r>
            <a:r>
              <a:rPr kumimoji="1" lang="en-US" altLang="zh-CN" dirty="0"/>
              <a:t> int //io</a:t>
            </a:r>
            <a:r>
              <a:rPr kumimoji="1" lang="zh-CN" altLang="en-US" dirty="0"/>
              <a:t>操作的缓存大小</a:t>
            </a:r>
          </a:p>
          <a:p>
            <a:pPr marL="0" indent="0">
              <a:buNone/>
            </a:pPr>
            <a:r>
              <a:rPr kumimoji="1" lang="zh-CN" altLang="en-US" dirty="0"/>
              <a:t>      </a:t>
            </a:r>
            <a:r>
              <a:rPr kumimoji="1" lang="en-US" altLang="zh-CN" dirty="0"/>
              <a:t>//http</a:t>
            </a:r>
            <a:r>
              <a:rPr kumimoji="1" lang="zh-CN" altLang="en-US" dirty="0"/>
              <a:t>错误响应函数</a:t>
            </a:r>
          </a:p>
          <a:p>
            <a:pPr marL="0" indent="0">
              <a:buNone/>
            </a:pPr>
            <a:r>
              <a:rPr kumimoji="1" lang="zh-CN" altLang="en-US" dirty="0"/>
              <a:t>      </a:t>
            </a:r>
            <a:r>
              <a:rPr kumimoji="1" lang="en-US" altLang="zh-CN" dirty="0"/>
              <a:t>Error </a:t>
            </a:r>
            <a:r>
              <a:rPr kumimoji="1" lang="en-US" altLang="zh-CN" dirty="0" err="1"/>
              <a:t>func</a:t>
            </a:r>
            <a:r>
              <a:rPr kumimoji="1" lang="en-US" altLang="zh-CN" dirty="0"/>
              <a:t>(w </a:t>
            </a:r>
            <a:r>
              <a:rPr kumimoji="1" lang="en-US" altLang="zh-CN" dirty="0" err="1"/>
              <a:t>http.ResponseWriter</a:t>
            </a:r>
            <a:r>
              <a:rPr kumimoji="1" lang="en-US" altLang="zh-CN" dirty="0"/>
              <a:t>, r *</a:t>
            </a:r>
            <a:r>
              <a:rPr kumimoji="1" lang="en-US" altLang="zh-CN" dirty="0" err="1"/>
              <a:t>http.Request</a:t>
            </a:r>
            <a:r>
              <a:rPr kumimoji="1" lang="en-US" altLang="zh-CN" dirty="0"/>
              <a:t>, status int, reason error)</a:t>
            </a:r>
          </a:p>
          <a:p>
            <a:pPr marL="0" indent="0">
              <a:buNone/>
            </a:pPr>
            <a:r>
              <a:rPr kumimoji="1" lang="en-US" altLang="zh-CN" dirty="0"/>
              <a:t>    </a:t>
            </a:r>
            <a:r>
              <a:rPr kumimoji="1" lang="zh-CN" altLang="en-US" dirty="0"/>
              <a:t>  </a:t>
            </a:r>
            <a:r>
              <a:rPr kumimoji="1" lang="en-US" altLang="zh-CN" dirty="0"/>
              <a:t>//</a:t>
            </a:r>
            <a:r>
              <a:rPr kumimoji="1" lang="zh-CN" altLang="en-US" dirty="0"/>
              <a:t>用于统一的链接检查，以防止跨站点请求伪造</a:t>
            </a:r>
          </a:p>
          <a:p>
            <a:pPr marL="0" indent="0">
              <a:buNone/>
            </a:pPr>
            <a:r>
              <a:rPr kumimoji="1" lang="zh-CN" altLang="en-US" dirty="0"/>
              <a:t>      </a:t>
            </a:r>
            <a:r>
              <a:rPr kumimoji="1" lang="en-US" altLang="zh-CN" dirty="0" err="1"/>
              <a:t>CheckOrigin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func</a:t>
            </a:r>
            <a:r>
              <a:rPr kumimoji="1" lang="en-US" altLang="zh-CN" dirty="0"/>
              <a:t>(r *</a:t>
            </a:r>
            <a:r>
              <a:rPr kumimoji="1" lang="en-US" altLang="zh-CN" dirty="0" err="1"/>
              <a:t>http.Request</a:t>
            </a:r>
            <a:r>
              <a:rPr kumimoji="1" lang="en-US" altLang="zh-CN" dirty="0"/>
              <a:t>) bool</a:t>
            </a:r>
          </a:p>
          <a:p>
            <a:pPr marL="0" indent="0">
              <a:buNone/>
            </a:pPr>
            <a:r>
              <a:rPr kumimoji="1" lang="en-US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34020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E1847C-68C0-194A-B562-187FE40A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D89E96-0FDD-3E42-A898-23574EEA1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websocket</a:t>
            </a:r>
            <a:r>
              <a:rPr lang="zh-CN" altLang="en-US" dirty="0"/>
              <a:t>发送的消息类型有</a:t>
            </a:r>
            <a:r>
              <a:rPr lang="en-US" altLang="zh-CN" dirty="0"/>
              <a:t>5</a:t>
            </a:r>
            <a:r>
              <a:rPr lang="zh-CN" altLang="en-US" dirty="0"/>
              <a:t>种：</a:t>
            </a:r>
            <a:r>
              <a:rPr lang="en-US" altLang="zh-CN" dirty="0" err="1"/>
              <a:t>TextMessag,BinaryMessage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CloseMessag,PingMessage,PongMessage</a:t>
            </a:r>
            <a:endParaRPr lang="en-US" altLang="zh-CN" dirty="0"/>
          </a:p>
          <a:p>
            <a:r>
              <a:rPr lang="en-US" altLang="zh-CN" dirty="0" err="1"/>
              <a:t>TextMessag</a:t>
            </a:r>
            <a:r>
              <a:rPr lang="zh-CN" altLang="en-US" dirty="0"/>
              <a:t>和</a:t>
            </a:r>
            <a:r>
              <a:rPr lang="en-US" altLang="zh-CN" dirty="0" err="1"/>
              <a:t>BinaryMessage</a:t>
            </a:r>
            <a:r>
              <a:rPr lang="zh-CN" altLang="en-US" dirty="0"/>
              <a:t>分别表示发送文本消息和二进制消息</a:t>
            </a:r>
            <a:endParaRPr lang="en-US" altLang="zh-CN" dirty="0"/>
          </a:p>
          <a:p>
            <a:r>
              <a:rPr lang="en-US" altLang="zh-CN" dirty="0" err="1"/>
              <a:t>CloseMessage</a:t>
            </a:r>
            <a:r>
              <a:rPr lang="zh-CN" altLang="en-US" dirty="0"/>
              <a:t>关闭帧，接收方收到这个消息就关闭连接</a:t>
            </a:r>
            <a:endParaRPr lang="en-US" altLang="zh-CN" dirty="0"/>
          </a:p>
          <a:p>
            <a:r>
              <a:rPr lang="en-US" altLang="zh-CN" dirty="0" err="1"/>
              <a:t>PingMessage</a:t>
            </a:r>
            <a:r>
              <a:rPr lang="zh-CN" altLang="en-US" dirty="0"/>
              <a:t>和</a:t>
            </a:r>
            <a:r>
              <a:rPr lang="en-US" altLang="zh-CN" dirty="0" err="1"/>
              <a:t>PongMessage</a:t>
            </a:r>
            <a:r>
              <a:rPr lang="zh-CN" altLang="en-US" dirty="0"/>
              <a:t>是保持心跳的帧，发送方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接收方是</a:t>
            </a:r>
            <a:r>
              <a:rPr lang="en-US" altLang="zh-CN" dirty="0" err="1"/>
              <a:t>PingMessage</a:t>
            </a:r>
            <a:r>
              <a:rPr lang="zh-CN" altLang="en-US" dirty="0"/>
              <a:t>，接收方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发送方是</a:t>
            </a:r>
            <a:r>
              <a:rPr lang="en-US" altLang="zh-CN" dirty="0" err="1"/>
              <a:t>PongMessage</a:t>
            </a:r>
            <a:r>
              <a:rPr lang="zh-CN" altLang="en-US" dirty="0"/>
              <a:t>，目前浏览器没有相关</a:t>
            </a:r>
            <a:r>
              <a:rPr lang="en-US" altLang="zh-CN" dirty="0" err="1"/>
              <a:t>api</a:t>
            </a:r>
            <a:r>
              <a:rPr lang="zh-CN" altLang="en-US" dirty="0"/>
              <a:t>发送</a:t>
            </a:r>
            <a:r>
              <a:rPr lang="en-US" altLang="zh-CN" dirty="0"/>
              <a:t>ping</a:t>
            </a:r>
            <a:r>
              <a:rPr lang="zh-CN" altLang="en-US" dirty="0"/>
              <a:t>给服务器，只能由服务器发</a:t>
            </a:r>
            <a:r>
              <a:rPr lang="en-US" altLang="zh-CN" dirty="0"/>
              <a:t>ping</a:t>
            </a:r>
            <a:r>
              <a:rPr lang="zh-CN" altLang="en-US" dirty="0"/>
              <a:t>给浏览器，浏览器返回</a:t>
            </a:r>
            <a:r>
              <a:rPr lang="en-US" altLang="zh-CN" dirty="0"/>
              <a:t>pong</a:t>
            </a:r>
            <a:r>
              <a:rPr lang="zh-CN" altLang="en-US" dirty="0"/>
              <a:t>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097725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26B94-FD8F-E6F5-0358-9AA9F10BDC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/>
              <a:t>聊天室</a:t>
            </a:r>
          </a:p>
        </p:txBody>
      </p:sp>
    </p:spTree>
    <p:extLst>
      <p:ext uri="{BB962C8B-B14F-4D97-AF65-F5344CB8AC3E}">
        <p14:creationId xmlns:p14="http://schemas.microsoft.com/office/powerpoint/2010/main" val="2270489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DE9BE-776A-567B-58C1-A68EB772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CSRF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C9957A-6748-A943-2DE5-1E8A397E2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跨站请求伪造</a:t>
            </a:r>
            <a:r>
              <a:rPr lang="en-US" altLang="zh-CN" dirty="0"/>
              <a:t>(Cross-site request forgery)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登录</a:t>
            </a:r>
            <a:r>
              <a:rPr kumimoji="1" lang="en-US" altLang="zh-CN" dirty="0"/>
              <a:t>A</a:t>
            </a:r>
            <a:r>
              <a:rPr kumimoji="1" lang="zh-CN" altLang="en-US" dirty="0"/>
              <a:t>网站</a:t>
            </a:r>
            <a:r>
              <a:rPr kumimoji="1" lang="en-US" altLang="zh-CN" dirty="0"/>
              <a:t>(</a:t>
            </a:r>
            <a:r>
              <a:rPr kumimoji="1" lang="zh-CN" altLang="en-US" dirty="0"/>
              <a:t>银行网站</a:t>
            </a:r>
            <a:r>
              <a:rPr kumimoji="1" lang="en-US" altLang="zh-CN" dirty="0"/>
              <a:t>)</a:t>
            </a:r>
            <a:r>
              <a:rPr kumimoji="1" lang="zh-CN" altLang="en-US" dirty="0"/>
              <a:t>的个人中心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en-US" altLang="zh-CN" dirty="0"/>
              <a:t>www.bank.com/my.php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登录危险的</a:t>
            </a:r>
            <a:r>
              <a:rPr kumimoji="1" lang="en-US" altLang="zh-CN" dirty="0"/>
              <a:t>B</a:t>
            </a:r>
            <a:r>
              <a:rPr kumimoji="1" lang="zh-CN" altLang="en-US" dirty="0"/>
              <a:t>网站</a:t>
            </a:r>
            <a:endParaRPr kumimoji="1" lang="en-US" altLang="zh-CN" dirty="0"/>
          </a:p>
          <a:p>
            <a:pPr marL="457200" lvl="1" indent="0">
              <a:buNone/>
            </a:pPr>
            <a:r>
              <a:rPr lang="en-US" altLang="zh-CN" dirty="0"/>
              <a:t>&lt; </a:t>
            </a:r>
            <a:r>
              <a:rPr lang="en-US" altLang="zh-CN" dirty="0" err="1"/>
              <a:t>img</a:t>
            </a:r>
            <a:r>
              <a:rPr lang="en-US" altLang="zh-CN" dirty="0"/>
              <a:t>  </a:t>
            </a:r>
            <a:r>
              <a:rPr lang="en-US" altLang="zh-CN" dirty="0" err="1"/>
              <a:t>src</a:t>
            </a:r>
            <a:r>
              <a:rPr lang="en-US" altLang="zh-CN" dirty="0"/>
              <a:t>=http://www.bank.com/Transfer.php?toBankId=11&amp;money=1000&gt;</a:t>
            </a:r>
          </a:p>
          <a:p>
            <a:pPr marL="457200" lvl="1" indent="0">
              <a:buNone/>
            </a:pPr>
            <a:r>
              <a:rPr kumimoji="1" lang="zh-CN" altLang="en-US" dirty="0"/>
              <a:t>从</a:t>
            </a:r>
            <a:r>
              <a:rPr kumimoji="1" lang="en-US" altLang="zh-CN" dirty="0"/>
              <a:t>B</a:t>
            </a:r>
            <a:r>
              <a:rPr kumimoji="1" lang="zh-CN" altLang="en-US" dirty="0"/>
              <a:t>网站向</a:t>
            </a:r>
            <a:r>
              <a:rPr kumimoji="1" lang="en-US" altLang="zh-CN" dirty="0"/>
              <a:t>A</a:t>
            </a:r>
            <a:r>
              <a:rPr kumimoji="1" lang="zh-CN" altLang="en-US" dirty="0"/>
              <a:t>网站发起了转账请求</a:t>
            </a:r>
            <a:r>
              <a:rPr kumimoji="1" lang="en-US" altLang="zh-CN" dirty="0"/>
              <a:t>(</a:t>
            </a:r>
            <a:r>
              <a:rPr kumimoji="1" lang="zh-CN" altLang="en-US" dirty="0"/>
              <a:t>携带着</a:t>
            </a:r>
            <a:r>
              <a:rPr kumimoji="1" lang="en-US" altLang="zh-CN" dirty="0"/>
              <a:t>A</a:t>
            </a:r>
            <a:r>
              <a:rPr kumimoji="1" lang="zh-CN" altLang="en-US" dirty="0"/>
              <a:t>网站的认证</a:t>
            </a:r>
            <a:r>
              <a:rPr kumimoji="1" lang="en-US" altLang="zh-CN" dirty="0"/>
              <a:t>Cookie)</a:t>
            </a:r>
          </a:p>
        </p:txBody>
      </p:sp>
    </p:spTree>
    <p:extLst>
      <p:ext uri="{BB962C8B-B14F-4D97-AF65-F5344CB8AC3E}">
        <p14:creationId xmlns:p14="http://schemas.microsoft.com/office/powerpoint/2010/main" val="26489989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53684-592C-72BE-5EE7-53ADE56BE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聊天室系统架构图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4E70EEB-9FB9-FF73-2129-7812ACD3AF26}"/>
              </a:ext>
            </a:extLst>
          </p:cNvPr>
          <p:cNvSpPr/>
          <p:nvPr/>
        </p:nvSpPr>
        <p:spPr>
          <a:xfrm>
            <a:off x="4934431" y="1857376"/>
            <a:ext cx="1148862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Hub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4BE42F8-76CD-3082-295F-9F5B73A19CFF}"/>
              </a:ext>
            </a:extLst>
          </p:cNvPr>
          <p:cNvSpPr/>
          <p:nvPr/>
        </p:nvSpPr>
        <p:spPr>
          <a:xfrm>
            <a:off x="2470631" y="3673476"/>
            <a:ext cx="1148862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D80C62-1CBA-D9D5-FA04-665396C9A58A}"/>
              </a:ext>
            </a:extLst>
          </p:cNvPr>
          <p:cNvSpPr/>
          <p:nvPr/>
        </p:nvSpPr>
        <p:spPr>
          <a:xfrm>
            <a:off x="4929130" y="3673476"/>
            <a:ext cx="1148862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F0DA37F-CF84-3103-0F94-C9DD2E14084E}"/>
              </a:ext>
            </a:extLst>
          </p:cNvPr>
          <p:cNvSpPr/>
          <p:nvPr/>
        </p:nvSpPr>
        <p:spPr>
          <a:xfrm>
            <a:off x="7398231" y="3673476"/>
            <a:ext cx="1148862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Client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0274963-D799-D577-5FDB-39FF5532A0B2}"/>
              </a:ext>
            </a:extLst>
          </p:cNvPr>
          <p:cNvSpPr/>
          <p:nvPr/>
        </p:nvSpPr>
        <p:spPr>
          <a:xfrm>
            <a:off x="2295762" y="5502276"/>
            <a:ext cx="1498599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Browser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612EEFF-5821-0BD0-1498-B81809DB0BBB}"/>
              </a:ext>
            </a:extLst>
          </p:cNvPr>
          <p:cNvSpPr/>
          <p:nvPr/>
        </p:nvSpPr>
        <p:spPr>
          <a:xfrm>
            <a:off x="7223363" y="5502276"/>
            <a:ext cx="1498599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Browser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3A766-EFFB-0B3C-5E5C-FB73442E6D6A}"/>
              </a:ext>
            </a:extLst>
          </p:cNvPr>
          <p:cNvSpPr/>
          <p:nvPr/>
        </p:nvSpPr>
        <p:spPr>
          <a:xfrm>
            <a:off x="4759562" y="5502276"/>
            <a:ext cx="1498599" cy="4667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Browser</a:t>
            </a:r>
            <a:endParaRPr kumimoji="1" lang="zh-CN" altLang="en-US" sz="2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1" name="直线箭头连接符 11">
            <a:extLst>
              <a:ext uri="{FF2B5EF4-FFF2-40B4-BE49-F238E27FC236}">
                <a16:creationId xmlns:a16="http://schemas.microsoft.com/office/drawing/2014/main" id="{44C433FF-13B6-5200-8BD2-05742A16DFF4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5503561" y="4140200"/>
            <a:ext cx="5301" cy="136207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线箭头连接符 15">
            <a:extLst>
              <a:ext uri="{FF2B5EF4-FFF2-40B4-BE49-F238E27FC236}">
                <a16:creationId xmlns:a16="http://schemas.microsoft.com/office/drawing/2014/main" id="{DCFD4FAF-F032-17DC-237C-28250DD72F61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7972662" y="4140200"/>
            <a:ext cx="1" cy="136207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线箭头连接符 21">
            <a:extLst>
              <a:ext uri="{FF2B5EF4-FFF2-40B4-BE49-F238E27FC236}">
                <a16:creationId xmlns:a16="http://schemas.microsoft.com/office/drawing/2014/main" id="{D02988D1-7A04-871E-A788-3FD09CF1CDA0}"/>
              </a:ext>
            </a:extLst>
          </p:cNvPr>
          <p:cNvCxnSpPr>
            <a:cxnSpLocks/>
          </p:cNvCxnSpPr>
          <p:nvPr/>
        </p:nvCxnSpPr>
        <p:spPr>
          <a:xfrm flipV="1">
            <a:off x="3222862" y="4140200"/>
            <a:ext cx="0" cy="136207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线箭头连接符 24">
            <a:extLst>
              <a:ext uri="{FF2B5EF4-FFF2-40B4-BE49-F238E27FC236}">
                <a16:creationId xmlns:a16="http://schemas.microsoft.com/office/drawing/2014/main" id="{936D6539-0DA2-2F8B-9EE2-5E063C88A61B}"/>
              </a:ext>
            </a:extLst>
          </p:cNvPr>
          <p:cNvCxnSpPr>
            <a:cxnSpLocks/>
          </p:cNvCxnSpPr>
          <p:nvPr/>
        </p:nvCxnSpPr>
        <p:spPr>
          <a:xfrm>
            <a:off x="2816462" y="4140200"/>
            <a:ext cx="0" cy="136207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76D66215-E802-B449-DC3E-29C5E8B2F7F1}"/>
              </a:ext>
            </a:extLst>
          </p:cNvPr>
          <p:cNvSpPr/>
          <p:nvPr/>
        </p:nvSpPr>
        <p:spPr>
          <a:xfrm>
            <a:off x="3237162" y="4590405"/>
            <a:ext cx="1107996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发消息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26E259-C40E-7048-FDA3-B580C2C73DF4}"/>
              </a:ext>
            </a:extLst>
          </p:cNvPr>
          <p:cNvSpPr/>
          <p:nvPr/>
        </p:nvSpPr>
        <p:spPr>
          <a:xfrm>
            <a:off x="1694912" y="4596110"/>
            <a:ext cx="1107996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收消息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104ED1C-2437-7E35-CF12-AE3212DB7CC9}"/>
              </a:ext>
            </a:extLst>
          </p:cNvPr>
          <p:cNvSpPr/>
          <p:nvPr/>
        </p:nvSpPr>
        <p:spPr>
          <a:xfrm>
            <a:off x="5529594" y="4425304"/>
            <a:ext cx="2412841" cy="83099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WebSocket</a:t>
            </a:r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</a:t>
            </a:r>
            <a:endParaRPr kumimoji="1"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全双工</a:t>
            </a:r>
          </a:p>
        </p:txBody>
      </p:sp>
      <p:sp>
        <p:nvSpPr>
          <p:cNvPr id="18" name="终止符 33">
            <a:extLst>
              <a:ext uri="{FF2B5EF4-FFF2-40B4-BE49-F238E27FC236}">
                <a16:creationId xmlns:a16="http://schemas.microsoft.com/office/drawing/2014/main" id="{B172FB58-8189-496A-A420-5E73663F9717}"/>
              </a:ext>
            </a:extLst>
          </p:cNvPr>
          <p:cNvSpPr/>
          <p:nvPr/>
        </p:nvSpPr>
        <p:spPr>
          <a:xfrm>
            <a:off x="4767762" y="2438342"/>
            <a:ext cx="1471599" cy="327152"/>
          </a:xfrm>
          <a:prstGeom prst="flowChartTermina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broadcast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终止符 34">
            <a:extLst>
              <a:ext uri="{FF2B5EF4-FFF2-40B4-BE49-F238E27FC236}">
                <a16:creationId xmlns:a16="http://schemas.microsoft.com/office/drawing/2014/main" id="{8A76B8A0-6255-3387-B8C8-0D7C875BA506}"/>
              </a:ext>
            </a:extLst>
          </p:cNvPr>
          <p:cNvSpPr/>
          <p:nvPr/>
        </p:nvSpPr>
        <p:spPr>
          <a:xfrm>
            <a:off x="2439994" y="3255666"/>
            <a:ext cx="1107997" cy="327152"/>
          </a:xfrm>
          <a:prstGeom prst="flowChartTermina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send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0" name="直线箭头连接符 35">
            <a:extLst>
              <a:ext uri="{FF2B5EF4-FFF2-40B4-BE49-F238E27FC236}">
                <a16:creationId xmlns:a16="http://schemas.microsoft.com/office/drawing/2014/main" id="{BFDED748-08AD-2D69-A9DB-6A61938062CA}"/>
              </a:ext>
            </a:extLst>
          </p:cNvPr>
          <p:cNvCxnSpPr>
            <a:cxnSpLocks/>
            <a:stCxn id="5" idx="0"/>
            <a:endCxn id="18" idx="2"/>
          </p:cNvCxnSpPr>
          <p:nvPr/>
        </p:nvCxnSpPr>
        <p:spPr>
          <a:xfrm flipV="1">
            <a:off x="3045062" y="2765494"/>
            <a:ext cx="2458500" cy="907982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39">
            <a:extLst>
              <a:ext uri="{FF2B5EF4-FFF2-40B4-BE49-F238E27FC236}">
                <a16:creationId xmlns:a16="http://schemas.microsoft.com/office/drawing/2014/main" id="{E6EE60DE-58BB-A7BC-C6E1-09E9E326C8E1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 flipH="1">
            <a:off x="2993993" y="2324100"/>
            <a:ext cx="2514869" cy="93156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线连接符 22">
            <a:extLst>
              <a:ext uri="{FF2B5EF4-FFF2-40B4-BE49-F238E27FC236}">
                <a16:creationId xmlns:a16="http://schemas.microsoft.com/office/drawing/2014/main" id="{C5339E72-458C-ED98-630E-FC48D939F29A}"/>
              </a:ext>
            </a:extLst>
          </p:cNvPr>
          <p:cNvCxnSpPr>
            <a:cxnSpLocks/>
          </p:cNvCxnSpPr>
          <p:nvPr/>
        </p:nvCxnSpPr>
        <p:spPr>
          <a:xfrm flipH="1">
            <a:off x="1520797" y="4398745"/>
            <a:ext cx="916886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F56EA8F1-FDFB-12C4-47AD-D0B97481E32F}"/>
              </a:ext>
            </a:extLst>
          </p:cNvPr>
          <p:cNvSpPr txBox="1"/>
          <p:nvPr/>
        </p:nvSpPr>
        <p:spPr>
          <a:xfrm>
            <a:off x="9769644" y="4488845"/>
            <a:ext cx="80021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前端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86F751B-401D-EBF9-D76D-F1FFFC0F5546}"/>
              </a:ext>
            </a:extLst>
          </p:cNvPr>
          <p:cNvSpPr txBox="1"/>
          <p:nvPr/>
        </p:nvSpPr>
        <p:spPr>
          <a:xfrm>
            <a:off x="9606014" y="3840731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服务端</a:t>
            </a:r>
          </a:p>
        </p:txBody>
      </p:sp>
      <p:cxnSp>
        <p:nvCxnSpPr>
          <p:cNvPr id="35" name="直线箭头连接符 35">
            <a:extLst>
              <a:ext uri="{FF2B5EF4-FFF2-40B4-BE49-F238E27FC236}">
                <a16:creationId xmlns:a16="http://schemas.microsoft.com/office/drawing/2014/main" id="{8BDB666F-A310-8368-ED22-44E062B7C176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flipV="1">
            <a:off x="5503561" y="2765494"/>
            <a:ext cx="1" cy="907982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线箭头连接符 35">
            <a:extLst>
              <a:ext uri="{FF2B5EF4-FFF2-40B4-BE49-F238E27FC236}">
                <a16:creationId xmlns:a16="http://schemas.microsoft.com/office/drawing/2014/main" id="{3312D60F-018A-2B71-24E1-E160BAF59BCA}"/>
              </a:ext>
            </a:extLst>
          </p:cNvPr>
          <p:cNvCxnSpPr>
            <a:cxnSpLocks/>
            <a:stCxn id="7" idx="0"/>
            <a:endCxn id="18" idx="2"/>
          </p:cNvCxnSpPr>
          <p:nvPr/>
        </p:nvCxnSpPr>
        <p:spPr>
          <a:xfrm flipH="1" flipV="1">
            <a:off x="5503562" y="2765494"/>
            <a:ext cx="2469100" cy="907982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1245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90FB10-0E82-024C-A460-325991107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Hub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EFD682-96C4-AC41-8FB7-45589DC1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Hub</a:t>
            </a:r>
            <a:r>
              <a:rPr kumimoji="1" lang="zh-CN" altLang="en-US" dirty="0"/>
              <a:t>持有每一个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的指针，</a:t>
            </a:r>
            <a:r>
              <a:rPr kumimoji="1" lang="en-US" altLang="zh-CN" dirty="0"/>
              <a:t>broadcast</a:t>
            </a:r>
            <a:r>
              <a:rPr kumimoji="1" lang="zh-CN" altLang="en-US" dirty="0"/>
              <a:t>管道里有数据时把它写入每一个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的</a:t>
            </a:r>
            <a:r>
              <a:rPr kumimoji="1" lang="en-US" altLang="zh-CN" dirty="0"/>
              <a:t>send</a:t>
            </a:r>
            <a:r>
              <a:rPr kumimoji="1" lang="zh-CN" altLang="en-US" dirty="0"/>
              <a:t>管道中</a:t>
            </a:r>
            <a:endParaRPr kumimoji="1" lang="en-US" altLang="zh-CN" dirty="0"/>
          </a:p>
          <a:p>
            <a:r>
              <a:rPr kumimoji="1" lang="zh-CN" altLang="en-US" dirty="0"/>
              <a:t>注销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时关闭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的</a:t>
            </a:r>
            <a:r>
              <a:rPr kumimoji="1" lang="en-US" altLang="zh-CN" dirty="0"/>
              <a:t>send</a:t>
            </a:r>
            <a:r>
              <a:rPr kumimoji="1" lang="zh-CN" altLang="en-US" dirty="0"/>
              <a:t>管道</a:t>
            </a:r>
          </a:p>
        </p:txBody>
      </p:sp>
    </p:spTree>
    <p:extLst>
      <p:ext uri="{BB962C8B-B14F-4D97-AF65-F5344CB8AC3E}">
        <p14:creationId xmlns:p14="http://schemas.microsoft.com/office/powerpoint/2010/main" val="18584005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A3F35-0630-044A-BAD9-D4E1A54D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Client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164C8E-FF4B-014F-B067-31BDAC715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前端</a:t>
            </a:r>
            <a:r>
              <a:rPr kumimoji="1" lang="en-US" altLang="zh-CN" dirty="0"/>
              <a:t>(browser)</a:t>
            </a:r>
            <a:r>
              <a:rPr kumimoji="1" lang="zh-CN" altLang="en-US" dirty="0"/>
              <a:t>请求建立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连接时，为这条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连接专门启一个协程，创建一个</a:t>
            </a:r>
            <a:r>
              <a:rPr kumimoji="1" lang="en-US" altLang="zh-CN" dirty="0"/>
              <a:t>client</a:t>
            </a:r>
          </a:p>
          <a:p>
            <a:r>
              <a:rPr kumimoji="1" lang="en-US" altLang="zh-CN" dirty="0"/>
              <a:t>client</a:t>
            </a:r>
            <a:r>
              <a:rPr kumimoji="1" lang="zh-CN" altLang="en-US" dirty="0"/>
              <a:t>把前端发过来的数据写入</a:t>
            </a:r>
            <a:r>
              <a:rPr kumimoji="1" lang="en-US" altLang="zh-CN" dirty="0"/>
              <a:t>hub</a:t>
            </a:r>
            <a:r>
              <a:rPr kumimoji="1" lang="zh-CN" altLang="en-US" dirty="0"/>
              <a:t>的</a:t>
            </a:r>
            <a:r>
              <a:rPr kumimoji="1" lang="en-US" altLang="zh-CN" dirty="0"/>
              <a:t>broadcast</a:t>
            </a:r>
            <a:r>
              <a:rPr kumimoji="1" lang="zh-CN" altLang="en-US" dirty="0"/>
              <a:t>管道</a:t>
            </a:r>
            <a:endParaRPr kumimoji="1" lang="en-US" altLang="zh-CN" dirty="0"/>
          </a:p>
          <a:p>
            <a:r>
              <a:rPr kumimoji="1" lang="en-US" altLang="zh-CN" dirty="0"/>
              <a:t>client</a:t>
            </a:r>
            <a:r>
              <a:rPr kumimoji="1" lang="zh-CN" altLang="en-US" dirty="0"/>
              <a:t>把自身</a:t>
            </a:r>
            <a:r>
              <a:rPr kumimoji="1" lang="en-US" altLang="zh-CN" dirty="0"/>
              <a:t>send</a:t>
            </a:r>
            <a:r>
              <a:rPr kumimoji="1" lang="zh-CN" altLang="en-US" dirty="0"/>
              <a:t>管道里的数据写给前端</a:t>
            </a:r>
            <a:endParaRPr kumimoji="1" lang="en-US" altLang="zh-CN" dirty="0"/>
          </a:p>
          <a:p>
            <a:r>
              <a:rPr kumimoji="1" lang="en-US" altLang="zh-CN" dirty="0"/>
              <a:t>client</a:t>
            </a:r>
            <a:r>
              <a:rPr kumimoji="1" lang="zh-CN" altLang="en-US" dirty="0"/>
              <a:t>跟前端的连接断开时请求从</a:t>
            </a:r>
            <a:r>
              <a:rPr kumimoji="1" lang="en-US" altLang="zh-CN" dirty="0"/>
              <a:t>hub</a:t>
            </a:r>
            <a:r>
              <a:rPr kumimoji="1" lang="zh-CN" altLang="en-US" dirty="0"/>
              <a:t>那儿注销自己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159072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A3F35-0630-044A-BAD9-D4E1A54D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164C8E-FF4B-014F-B067-31BDAC715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当打开浏览器页面时，前端会请求建立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</a:t>
            </a:r>
            <a:endParaRPr kumimoji="1" lang="en-US" altLang="zh-CN" dirty="0"/>
          </a:p>
          <a:p>
            <a:r>
              <a:rPr kumimoji="1" lang="zh-CN" altLang="en-US" dirty="0"/>
              <a:t>关闭浏览器页面时会主动关闭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</a:t>
            </a:r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418641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DC83A3-B6D2-C54F-8EDE-503820F6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存活监测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F65007-E175-AE4C-8A72-AFCAA9289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当</a:t>
            </a:r>
            <a:r>
              <a:rPr kumimoji="1" lang="en-US" altLang="zh-CN" dirty="0"/>
              <a:t>hub</a:t>
            </a:r>
            <a:r>
              <a:rPr kumimoji="1" lang="zh-CN" altLang="en-US" dirty="0"/>
              <a:t>发现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的</a:t>
            </a:r>
            <a:r>
              <a:rPr kumimoji="1" lang="en-US" altLang="zh-CN" dirty="0"/>
              <a:t>send</a:t>
            </a:r>
            <a:r>
              <a:rPr kumimoji="1" lang="zh-CN" altLang="en-US" dirty="0"/>
              <a:t>管道写不进数据时，把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注销掉</a:t>
            </a:r>
            <a:endParaRPr kumimoji="1" lang="en-US" altLang="zh-CN" dirty="0"/>
          </a:p>
          <a:p>
            <a:r>
              <a:rPr kumimoji="1" lang="en-US" altLang="zh-CN" dirty="0"/>
              <a:t>client</a:t>
            </a:r>
            <a:r>
              <a:rPr kumimoji="1" lang="zh-CN" altLang="en-US" dirty="0"/>
              <a:t>给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连接设置一个读超时，并周期性地给前端发</a:t>
            </a:r>
            <a:r>
              <a:rPr kumimoji="1" lang="en-US" altLang="zh-CN" dirty="0"/>
              <a:t>ping</a:t>
            </a:r>
            <a:r>
              <a:rPr kumimoji="1" lang="zh-CN" altLang="en-US" dirty="0"/>
              <a:t>消息，如果没有收到</a:t>
            </a:r>
            <a:r>
              <a:rPr kumimoji="1" lang="en-US" altLang="zh-CN" dirty="0"/>
              <a:t>pong</a:t>
            </a:r>
            <a:r>
              <a:rPr kumimoji="1" lang="zh-CN" altLang="en-US" dirty="0"/>
              <a:t>消息则下一次的</a:t>
            </a:r>
            <a:r>
              <a:rPr kumimoji="1" lang="en-US" altLang="zh-CN" dirty="0" err="1"/>
              <a:t>conn.read</a:t>
            </a:r>
            <a:r>
              <a:rPr kumimoji="1" lang="en-US" altLang="zh-CN" dirty="0"/>
              <a:t>()</a:t>
            </a:r>
            <a:r>
              <a:rPr kumimoji="1" lang="zh-CN" altLang="en-US" dirty="0"/>
              <a:t>会报出超时错误，此时</a:t>
            </a:r>
            <a:r>
              <a:rPr kumimoji="1" lang="en-US" altLang="zh-CN" dirty="0"/>
              <a:t>client</a:t>
            </a:r>
            <a:r>
              <a:rPr kumimoji="1" lang="zh-CN" altLang="en-US" dirty="0"/>
              <a:t>关闭</a:t>
            </a:r>
            <a:r>
              <a:rPr kumimoji="1" lang="en-US" altLang="zh-CN" dirty="0" err="1"/>
              <a:t>websocket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359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FDB2E-3FD9-AFC3-127D-1170F759F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GIN</a:t>
            </a:r>
            <a:r>
              <a:rPr lang="zh-CN" altLang="en-US" dirty="0"/>
              <a:t>参数校验</a:t>
            </a:r>
          </a:p>
        </p:txBody>
      </p:sp>
      <p:sp>
        <p:nvSpPr>
          <p:cNvPr id="4" name="剪去单角的矩形 3">
            <a:extLst>
              <a:ext uri="{FF2B5EF4-FFF2-40B4-BE49-F238E27FC236}">
                <a16:creationId xmlns:a16="http://schemas.microsoft.com/office/drawing/2014/main" id="{2A44C785-5155-F115-CC3D-6C05FB87E647}"/>
              </a:ext>
            </a:extLst>
          </p:cNvPr>
          <p:cNvSpPr/>
          <p:nvPr/>
        </p:nvSpPr>
        <p:spPr>
          <a:xfrm>
            <a:off x="838200" y="1690688"/>
            <a:ext cx="10515600" cy="4802187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type Student struct {</a:t>
            </a:r>
          </a:p>
          <a:p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string `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form:"name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binding:"required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"` //required: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必须上传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参数</a:t>
            </a:r>
          </a:p>
          <a:p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int    `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form:"score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binding:"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gt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=0"`    //score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必须为正数</a:t>
            </a:r>
            <a:b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Enrollment 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time.Time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`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form:"enrollment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binding:"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required,before_today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time_format:"2006-01-02" time_utc:"8"`       //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自定义验证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before_today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，日期格式东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区</a:t>
            </a:r>
          </a:p>
          <a:p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Graduation 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time.Time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`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form:"graduation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binding:"</a:t>
            </a:r>
            <a:r>
              <a:rPr lang="en-US" altLang="zh-CN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required,gtfield</a:t>
            </a:r>
            <a:r>
              <a:rPr lang="en-US" altLang="zh-CN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=Enrollment" time_format:"2006-01-02" time_utc:"8"` //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毕业时间要晚于入学时间</a:t>
            </a:r>
            <a:endParaRPr lang="en-US" altLang="zh-CN" sz="24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4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zh-CN" altLang="en-US" sz="24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413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D4FF39-B75C-DF45-B423-EF4F7158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范围约束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43073A-4597-2D41-A7FC-4BC818DA8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对于数值，约束其取值。</a:t>
            </a:r>
            <a:r>
              <a:rPr kumimoji="1" lang="en-US" altLang="zh-CN" dirty="0"/>
              <a:t>min,</a:t>
            </a:r>
            <a:r>
              <a:rPr kumimoji="1" lang="zh-CN" altLang="en-US" dirty="0"/>
              <a:t> </a:t>
            </a:r>
            <a:r>
              <a:rPr kumimoji="1" lang="en-US" altLang="zh-CN" dirty="0"/>
              <a:t>max,</a:t>
            </a:r>
            <a:r>
              <a:rPr kumimoji="1" lang="zh-CN" altLang="en-US" dirty="0"/>
              <a:t> </a:t>
            </a:r>
            <a:r>
              <a:rPr kumimoji="1" lang="en-US" altLang="zh-CN" dirty="0"/>
              <a:t>eq,</a:t>
            </a:r>
            <a:r>
              <a:rPr kumimoji="1" lang="zh-CN" altLang="en-US" dirty="0"/>
              <a:t> </a:t>
            </a:r>
            <a:r>
              <a:rPr kumimoji="1" lang="en-US" altLang="zh-CN" dirty="0"/>
              <a:t>ne,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gt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gte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lt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lte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oneof</a:t>
            </a:r>
            <a:r>
              <a:rPr kumimoji="1" lang="en-US" altLang="zh-CN" dirty="0"/>
              <a:t>=6</a:t>
            </a:r>
            <a:r>
              <a:rPr kumimoji="1" lang="zh-CN" altLang="en-US" dirty="0"/>
              <a:t> </a:t>
            </a:r>
            <a:r>
              <a:rPr kumimoji="1" lang="en-US" altLang="zh-CN" dirty="0"/>
              <a:t>8</a:t>
            </a:r>
          </a:p>
          <a:p>
            <a:r>
              <a:rPr kumimoji="1" lang="zh-CN" altLang="en-US" dirty="0"/>
              <a:t>对于字符串、切片、数组和</a:t>
            </a:r>
            <a:r>
              <a:rPr kumimoji="1" lang="en-US" altLang="zh-CN" dirty="0"/>
              <a:t>map</a:t>
            </a:r>
            <a:r>
              <a:rPr kumimoji="1" lang="zh-CN" altLang="en-US" dirty="0"/>
              <a:t>，约束其长度。</a:t>
            </a:r>
            <a:r>
              <a:rPr kumimoji="1" lang="en-US" altLang="zh-CN" dirty="0" err="1"/>
              <a:t>len</a:t>
            </a:r>
            <a:r>
              <a:rPr kumimoji="1" lang="en-US" altLang="zh-CN" dirty="0"/>
              <a:t>=10,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min=6,</a:t>
            </a:r>
            <a:r>
              <a:rPr kumimoji="1" lang="zh-CN" altLang="en-US" dirty="0"/>
              <a:t> </a:t>
            </a:r>
            <a:r>
              <a:rPr kumimoji="1" lang="en-US" altLang="zh-CN" dirty="0"/>
              <a:t>max=10,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gt</a:t>
            </a:r>
            <a:r>
              <a:rPr kumimoji="1" lang="en-US" altLang="zh-CN" dirty="0"/>
              <a:t>=10</a:t>
            </a:r>
          </a:p>
        </p:txBody>
      </p:sp>
    </p:spTree>
    <p:extLst>
      <p:ext uri="{BB962C8B-B14F-4D97-AF65-F5344CB8AC3E}">
        <p14:creationId xmlns:p14="http://schemas.microsoft.com/office/powerpoint/2010/main" val="3248696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AD257-E93A-0744-B73F-1EC8ADCA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跨字段约束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209DC5-1599-9941-AF99-3FB1EC707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95230"/>
          </a:xfrm>
        </p:spPr>
        <p:txBody>
          <a:bodyPr/>
          <a:lstStyle/>
          <a:p>
            <a:r>
              <a:rPr kumimoji="1" lang="zh-CN" altLang="en-US" dirty="0"/>
              <a:t>跨字段就在范围约束的基础上加</a:t>
            </a:r>
            <a:r>
              <a:rPr kumimoji="1" lang="en-US" altLang="zh-CN" dirty="0"/>
              <a:t>field</a:t>
            </a:r>
            <a:r>
              <a:rPr kumimoji="1" lang="zh-CN" altLang="en-US" dirty="0"/>
              <a:t>后缀</a:t>
            </a:r>
            <a:endParaRPr kumimoji="1" lang="en-US" altLang="zh-CN" dirty="0"/>
          </a:p>
          <a:p>
            <a:r>
              <a:rPr kumimoji="1" lang="zh-CN" altLang="en-US" dirty="0"/>
              <a:t>如果还跨结构体</a:t>
            </a:r>
            <a:r>
              <a:rPr kumimoji="1" lang="en-US" altLang="zh-CN" dirty="0"/>
              <a:t>(cross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struct)</a:t>
            </a:r>
            <a:r>
              <a:rPr kumimoji="1" lang="zh-CN" altLang="en-US" dirty="0"/>
              <a:t>就在跨字段的基础上在</a:t>
            </a:r>
            <a:r>
              <a:rPr kumimoji="1" lang="en-US" altLang="zh-CN" dirty="0"/>
              <a:t>field</a:t>
            </a:r>
            <a:r>
              <a:rPr kumimoji="1" lang="zh-CN" altLang="en-US" dirty="0"/>
              <a:t>前面加</a:t>
            </a:r>
            <a:r>
              <a:rPr kumimoji="1" lang="en-US" altLang="zh-CN" dirty="0"/>
              <a:t>cs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42ADA01-718B-A648-8028-3AC3FA945BBF}"/>
              </a:ext>
            </a:extLst>
          </p:cNvPr>
          <p:cNvSpPr/>
          <p:nvPr/>
        </p:nvSpPr>
        <p:spPr>
          <a:xfrm>
            <a:off x="4301925" y="415579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范围约束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7DB124C-D064-DD4A-9DC9-F36CDC010855}"/>
              </a:ext>
            </a:extLst>
          </p:cNvPr>
          <p:cNvSpPr/>
          <p:nvPr/>
        </p:nvSpPr>
        <p:spPr>
          <a:xfrm>
            <a:off x="5717697" y="4155791"/>
            <a:ext cx="4860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cs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0EE6F8A-151C-1F46-AD94-9C699648167A}"/>
              </a:ext>
            </a:extLst>
          </p:cNvPr>
          <p:cNvSpPr/>
          <p:nvPr/>
        </p:nvSpPr>
        <p:spPr>
          <a:xfrm>
            <a:off x="6172770" y="4155791"/>
            <a:ext cx="8178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8172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7DD88-08D6-0745-82AB-0D46C7644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字符串约束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631B31-490D-C34F-8D83-BC5FE9F19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/>
              <a:t>contains</a:t>
            </a:r>
            <a:r>
              <a:rPr kumimoji="1" lang="zh-CN" altLang="en-US" dirty="0"/>
              <a:t>包含子串</a:t>
            </a:r>
            <a:endParaRPr kumimoji="1" lang="en-US" altLang="zh-CN" dirty="0"/>
          </a:p>
          <a:p>
            <a:r>
              <a:rPr kumimoji="1" lang="en-US" altLang="zh-CN" dirty="0" err="1"/>
              <a:t>containsany</a:t>
            </a:r>
            <a:r>
              <a:rPr kumimoji="1" lang="zh-CN" altLang="en-US" dirty="0"/>
              <a:t>包含任意</a:t>
            </a:r>
            <a:r>
              <a:rPr kumimoji="1" lang="en-US" altLang="zh-CN" dirty="0" err="1"/>
              <a:t>unicode</a:t>
            </a:r>
            <a:r>
              <a:rPr kumimoji="1" lang="zh-CN" altLang="en-US" dirty="0"/>
              <a:t>字符，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containsany</a:t>
            </a:r>
            <a:r>
              <a:rPr kumimoji="1" lang="en-US" altLang="zh-CN" dirty="0"/>
              <a:t>=</a:t>
            </a:r>
            <a:r>
              <a:rPr kumimoji="1" lang="en-US" altLang="zh-CN" dirty="0" err="1"/>
              <a:t>abcd</a:t>
            </a:r>
            <a:endParaRPr kumimoji="1" lang="en-US" altLang="zh-CN" dirty="0"/>
          </a:p>
          <a:p>
            <a:r>
              <a:rPr kumimoji="1" lang="en-US" altLang="zh-CN" dirty="0" err="1"/>
              <a:t>containsrune</a:t>
            </a:r>
            <a:r>
              <a:rPr kumimoji="1" lang="zh-CN" altLang="en-US" dirty="0"/>
              <a:t>包含</a:t>
            </a:r>
            <a:r>
              <a:rPr kumimoji="1" lang="en-US" altLang="zh-CN" dirty="0"/>
              <a:t>rune</a:t>
            </a:r>
            <a:r>
              <a:rPr kumimoji="1" lang="zh-CN" altLang="en-US" dirty="0"/>
              <a:t>字符，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containsrune</a:t>
            </a:r>
            <a:r>
              <a:rPr kumimoji="1" lang="en-US" altLang="zh-CN" dirty="0"/>
              <a:t>= ☻</a:t>
            </a:r>
          </a:p>
          <a:p>
            <a:r>
              <a:rPr lang="en-US" altLang="zh-CN" dirty="0"/>
              <a:t>excludes</a:t>
            </a:r>
            <a:r>
              <a:rPr lang="zh-CN" altLang="en-US" dirty="0"/>
              <a:t>不包含子串</a:t>
            </a:r>
            <a:endParaRPr lang="en-US" altLang="zh-CN" dirty="0"/>
          </a:p>
          <a:p>
            <a:r>
              <a:rPr lang="en-US" altLang="zh-CN" dirty="0" err="1"/>
              <a:t>excludesall</a:t>
            </a:r>
            <a:r>
              <a:rPr lang="zh-CN" altLang="en-US" dirty="0"/>
              <a:t>不包含任意的</a:t>
            </a:r>
            <a:r>
              <a:rPr kumimoji="1" lang="en-US" altLang="zh-CN" dirty="0" err="1"/>
              <a:t>unicode</a:t>
            </a:r>
            <a:r>
              <a:rPr lang="zh-CN" altLang="en-US" dirty="0"/>
              <a:t>字符，</a:t>
            </a:r>
            <a:r>
              <a:rPr lang="en-US" altLang="zh-CN" dirty="0" err="1"/>
              <a:t>excludesall</a:t>
            </a:r>
            <a:r>
              <a:rPr lang="en-US" altLang="zh-CN" dirty="0"/>
              <a:t>=</a:t>
            </a:r>
            <a:r>
              <a:rPr lang="en-US" altLang="zh-CN" dirty="0" err="1"/>
              <a:t>abcd</a:t>
            </a:r>
            <a:endParaRPr lang="zh-CN" altLang="en-US" dirty="0"/>
          </a:p>
          <a:p>
            <a:r>
              <a:rPr lang="en-US" altLang="zh-CN" dirty="0" err="1"/>
              <a:t>excludesrune</a:t>
            </a:r>
            <a:r>
              <a:rPr lang="zh-CN" altLang="en-US" dirty="0"/>
              <a:t>不包含</a:t>
            </a:r>
            <a:r>
              <a:rPr lang="en-US" altLang="zh-CN" dirty="0"/>
              <a:t>rune</a:t>
            </a:r>
            <a:r>
              <a:rPr lang="zh-CN" altLang="en-US" dirty="0"/>
              <a:t>字符，</a:t>
            </a:r>
            <a:r>
              <a:rPr lang="en-US" altLang="zh-CN" dirty="0" err="1"/>
              <a:t>excludesrune</a:t>
            </a:r>
            <a:r>
              <a:rPr lang="en-US" altLang="zh-CN" dirty="0"/>
              <a:t>=☻</a:t>
            </a:r>
            <a:endParaRPr lang="zh-CN" altLang="en-US" dirty="0"/>
          </a:p>
          <a:p>
            <a:r>
              <a:rPr lang="en-US" altLang="zh-CN" dirty="0" err="1"/>
              <a:t>startswith</a:t>
            </a:r>
            <a:r>
              <a:rPr lang="zh-CN" altLang="en-US" dirty="0"/>
              <a:t>以子串为前缀</a:t>
            </a:r>
            <a:endParaRPr lang="en-US" altLang="zh-CN" dirty="0"/>
          </a:p>
          <a:p>
            <a:r>
              <a:rPr lang="en-US" altLang="zh-CN" dirty="0" err="1"/>
              <a:t>endswith</a:t>
            </a:r>
            <a:r>
              <a:rPr lang="zh-CN" altLang="en-US" dirty="0"/>
              <a:t>以子串为后缀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91419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5C50F-6CC5-BD44-860D-E1025DB2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唯一性</a:t>
            </a:r>
            <a:r>
              <a:rPr kumimoji="1" lang="en-US" altLang="zh-CN" dirty="0" err="1"/>
              <a:t>uniq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83DB3C-9A6D-3943-9564-96A84068E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对于数组和切片，约束没有重复的元素</a:t>
            </a:r>
            <a:endParaRPr kumimoji="1" lang="en-US" altLang="zh-CN" dirty="0"/>
          </a:p>
          <a:p>
            <a:r>
              <a:rPr kumimoji="1" lang="zh-CN" altLang="en-US" dirty="0"/>
              <a:t>对于</a:t>
            </a:r>
            <a:r>
              <a:rPr kumimoji="1" lang="en-US" altLang="zh-CN" dirty="0"/>
              <a:t>map</a:t>
            </a:r>
            <a:r>
              <a:rPr kumimoji="1" lang="zh-CN" altLang="en-US" dirty="0"/>
              <a:t>，约束没的重复的</a:t>
            </a:r>
            <a:r>
              <a:rPr kumimoji="1" lang="en-US" altLang="zh-CN" dirty="0"/>
              <a:t>value</a:t>
            </a:r>
          </a:p>
          <a:p>
            <a:r>
              <a:rPr lang="zh-CN" altLang="en-US" dirty="0"/>
              <a:t>对于元素类型为结构体的切片，</a:t>
            </a:r>
            <a:r>
              <a:rPr lang="en-US" altLang="zh-CN" dirty="0"/>
              <a:t>unique</a:t>
            </a:r>
            <a:r>
              <a:rPr lang="zh-CN" altLang="en-US" dirty="0"/>
              <a:t>约束结构体对象的某个字段不重复，通过</a:t>
            </a:r>
            <a:r>
              <a:rPr lang="en-US" altLang="zh-CN" dirty="0" err="1"/>
              <a:t>unqiue</a:t>
            </a:r>
            <a:r>
              <a:rPr lang="en-US" altLang="zh-CN" dirty="0"/>
              <a:t>=field</a:t>
            </a:r>
            <a:r>
              <a:rPr lang="zh-CN" altLang="en-US" dirty="0"/>
              <a:t>指定这个字段名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Friends []User `</a:t>
            </a:r>
            <a:r>
              <a:rPr lang="en-US" altLang="zh-CN" dirty="0" err="1"/>
              <a:t>binding:"unique</a:t>
            </a:r>
            <a:r>
              <a:rPr lang="en-US" altLang="zh-CN" dirty="0"/>
              <a:t>=Name"`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4468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CD6EAD01-9E8B-4F0F-9118-843CE81DD9DC}" vid="{64412112-2D00-4787-9447-9624AE910DF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大乔乔教育</Template>
  <TotalTime>1811</TotalTime>
  <Words>2762</Words>
  <Application>Microsoft Office PowerPoint</Application>
  <PresentationFormat>宽屏</PresentationFormat>
  <Paragraphs>319</Paragraphs>
  <Slides>44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5" baseType="lpstr">
      <vt:lpstr>-apple-system</vt:lpstr>
      <vt:lpstr>Wingdings</vt:lpstr>
      <vt:lpstr>Menlo</vt:lpstr>
      <vt:lpstr>Consolas</vt:lpstr>
      <vt:lpstr>Source Han Sans SC</vt:lpstr>
      <vt:lpstr>思源黑体 CN Normal</vt:lpstr>
      <vt:lpstr>Arial</vt:lpstr>
      <vt:lpstr>思源黑体 CN</vt:lpstr>
      <vt:lpstr>思源黑体 CN Medium</vt:lpstr>
      <vt:lpstr>等线</vt:lpstr>
      <vt:lpstr>Office 主题​​</vt:lpstr>
      <vt:lpstr>Web开发</vt:lpstr>
      <vt:lpstr>参数校验</vt:lpstr>
      <vt:lpstr>XSS</vt:lpstr>
      <vt:lpstr>CSRF</vt:lpstr>
      <vt:lpstr>GIN参数校验</vt:lpstr>
      <vt:lpstr>范围约束</vt:lpstr>
      <vt:lpstr>跨字段约束</vt:lpstr>
      <vt:lpstr>字符串约束</vt:lpstr>
      <vt:lpstr>唯一性uniq</vt:lpstr>
      <vt:lpstr>自定义校验器</vt:lpstr>
      <vt:lpstr>中间件的实现原理</vt:lpstr>
      <vt:lpstr>中间件的实现原理</vt:lpstr>
      <vt:lpstr>https</vt:lpstr>
      <vt:lpstr>自签名证书</vt:lpstr>
      <vt:lpstr>管理操作系统的证书</vt:lpstr>
      <vt:lpstr>查看证书信息</vt:lpstr>
      <vt:lpstr>Swagger</vt:lpstr>
      <vt:lpstr>Swagger</vt:lpstr>
      <vt:lpstr>go-swagger注解规范</vt:lpstr>
      <vt:lpstr>身份校验</vt:lpstr>
      <vt:lpstr>基于cookie的身份验证</vt:lpstr>
      <vt:lpstr>种cookie -- http response</vt:lpstr>
      <vt:lpstr>种cookie -- http request</vt:lpstr>
      <vt:lpstr>基于token的身份验证</vt:lpstr>
      <vt:lpstr>Cookie VS Token</vt:lpstr>
      <vt:lpstr>OAuth2.0</vt:lpstr>
      <vt:lpstr>OAuth 2.0</vt:lpstr>
      <vt:lpstr>抖音web授权相关配置</vt:lpstr>
      <vt:lpstr>第三方登录</vt:lpstr>
      <vt:lpstr>WebSocket</vt:lpstr>
      <vt:lpstr>websocket VS http</vt:lpstr>
      <vt:lpstr>websocket VS http</vt:lpstr>
      <vt:lpstr>websocket VS http</vt:lpstr>
      <vt:lpstr>websocket应用场景</vt:lpstr>
      <vt:lpstr>websocket握手协议</vt:lpstr>
      <vt:lpstr>go websocket API</vt:lpstr>
      <vt:lpstr>go websocket API</vt:lpstr>
      <vt:lpstr>go websocket API</vt:lpstr>
      <vt:lpstr>聊天室</vt:lpstr>
      <vt:lpstr>聊天室系统架构图</vt:lpstr>
      <vt:lpstr>Hub</vt:lpstr>
      <vt:lpstr>Client</vt:lpstr>
      <vt:lpstr>前端</vt:lpstr>
      <vt:lpstr>存活监测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Web开发</dc:title>
  <dc:creator>张 朝阳</dc:creator>
  <cp:lastModifiedBy>乔乔 大</cp:lastModifiedBy>
  <cp:revision>44</cp:revision>
  <dcterms:created xsi:type="dcterms:W3CDTF">2023-06-25T09:17:14Z</dcterms:created>
  <dcterms:modified xsi:type="dcterms:W3CDTF">2024-06-13T06:57:15Z</dcterms:modified>
</cp:coreProperties>
</file>

<file path=docProps/thumbnail.jpeg>
</file>